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83" r:id="rId2"/>
    <p:sldId id="397" r:id="rId3"/>
    <p:sldId id="483" r:id="rId4"/>
    <p:sldId id="482" r:id="rId5"/>
    <p:sldId id="520" r:id="rId6"/>
    <p:sldId id="524" r:id="rId7"/>
    <p:sldId id="522" r:id="rId8"/>
    <p:sldId id="284" r:id="rId9"/>
    <p:sldId id="331" r:id="rId10"/>
    <p:sldId id="285" r:id="rId11"/>
    <p:sldId id="357" r:id="rId12"/>
    <p:sldId id="287" r:id="rId13"/>
    <p:sldId id="341" r:id="rId14"/>
    <p:sldId id="290" r:id="rId15"/>
    <p:sldId id="293" r:id="rId16"/>
    <p:sldId id="292" r:id="rId17"/>
    <p:sldId id="294" r:id="rId18"/>
    <p:sldId id="533" r:id="rId19"/>
    <p:sldId id="537" r:id="rId20"/>
    <p:sldId id="392" r:id="rId21"/>
    <p:sldId id="431" r:id="rId22"/>
    <p:sldId id="363" r:id="rId23"/>
    <p:sldId id="542" r:id="rId24"/>
    <p:sldId id="543" r:id="rId25"/>
    <p:sldId id="551" r:id="rId26"/>
    <p:sldId id="432" r:id="rId27"/>
    <p:sldId id="348" r:id="rId28"/>
    <p:sldId id="349" r:id="rId29"/>
    <p:sldId id="365" r:id="rId30"/>
    <p:sldId id="344" r:id="rId31"/>
    <p:sldId id="486" r:id="rId32"/>
    <p:sldId id="552" r:id="rId33"/>
    <p:sldId id="547" r:id="rId34"/>
    <p:sldId id="548" r:id="rId35"/>
    <p:sldId id="366" r:id="rId36"/>
    <p:sldId id="304" r:id="rId37"/>
    <p:sldId id="306" r:id="rId38"/>
    <p:sldId id="307" r:id="rId39"/>
    <p:sldId id="478" r:id="rId40"/>
    <p:sldId id="439" r:id="rId41"/>
    <p:sldId id="440" r:id="rId42"/>
    <p:sldId id="441" r:id="rId43"/>
    <p:sldId id="549" r:id="rId44"/>
    <p:sldId id="442" r:id="rId45"/>
    <p:sldId id="443" r:id="rId46"/>
    <p:sldId id="444" r:id="rId47"/>
    <p:sldId id="455" r:id="rId48"/>
    <p:sldId id="445" r:id="rId49"/>
    <p:sldId id="546" r:id="rId50"/>
    <p:sldId id="448" r:id="rId51"/>
    <p:sldId id="407" r:id="rId52"/>
    <p:sldId id="532" r:id="rId53"/>
    <p:sldId id="438" r:id="rId54"/>
    <p:sldId id="408" r:id="rId55"/>
    <p:sldId id="488" r:id="rId56"/>
    <p:sldId id="534" r:id="rId57"/>
    <p:sldId id="491" r:id="rId58"/>
    <p:sldId id="490" r:id="rId59"/>
    <p:sldId id="492" r:id="rId60"/>
    <p:sldId id="518" r:id="rId61"/>
    <p:sldId id="493" r:id="rId62"/>
    <p:sldId id="497" r:id="rId63"/>
    <p:sldId id="496" r:id="rId64"/>
    <p:sldId id="526" r:id="rId65"/>
    <p:sldId id="527" r:id="rId66"/>
    <p:sldId id="529" r:id="rId67"/>
    <p:sldId id="530" r:id="rId68"/>
    <p:sldId id="541" r:id="rId69"/>
    <p:sldId id="519" r:id="rId70"/>
    <p:sldId id="427" r:id="rId71"/>
    <p:sldId id="461" r:id="rId72"/>
    <p:sldId id="499" r:id="rId73"/>
    <p:sldId id="539" r:id="rId74"/>
    <p:sldId id="501" r:id="rId75"/>
    <p:sldId id="502" r:id="rId76"/>
    <p:sldId id="503" r:id="rId77"/>
    <p:sldId id="505" r:id="rId78"/>
    <p:sldId id="504" r:id="rId79"/>
    <p:sldId id="500" r:id="rId80"/>
    <p:sldId id="525" r:id="rId81"/>
    <p:sldId id="463" r:id="rId82"/>
    <p:sldId id="517" r:id="rId83"/>
    <p:sldId id="489" r:id="rId84"/>
    <p:sldId id="475" r:id="rId85"/>
    <p:sldId id="512" r:id="rId86"/>
    <p:sldId id="508" r:id="rId87"/>
    <p:sldId id="507" r:id="rId88"/>
    <p:sldId id="540" r:id="rId89"/>
    <p:sldId id="535" r:id="rId90"/>
    <p:sldId id="510" r:id="rId91"/>
    <p:sldId id="422" r:id="rId92"/>
    <p:sldId id="379" r:id="rId93"/>
    <p:sldId id="371" r:id="rId94"/>
    <p:sldId id="550" r:id="rId95"/>
    <p:sldId id="317" r:id="rId96"/>
    <p:sldId id="453" r:id="rId97"/>
    <p:sldId id="454" r:id="rId98"/>
    <p:sldId id="477" r:id="rId99"/>
    <p:sldId id="355" r:id="rId100"/>
    <p:sldId id="434" r:id="rId101"/>
    <p:sldId id="316" r:id="rId102"/>
    <p:sldId id="32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19"/>
    <a:srgbClr val="FFFFFF"/>
    <a:srgbClr val="DB405A"/>
    <a:srgbClr val="D93E59"/>
    <a:srgbClr val="303030"/>
    <a:srgbClr val="33333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4650" autoAdjust="0"/>
  </p:normalViewPr>
  <p:slideViewPr>
    <p:cSldViewPr snapToGrid="0">
      <p:cViewPr varScale="1">
        <p:scale>
          <a:sx n="90" d="100"/>
          <a:sy n="90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A393D-B4AC-4BCB-ADC9-6F9BF7C5AB39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2BD57-09E6-489C-BE52-17A0D728A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1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2BD57-09E6-489C-BE52-17A0D728AE9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7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2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2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3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3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1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74285-63E7-425D-B358-8BFE31D6FD00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C698B-8D9F-4706-B5F7-A2F832046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4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lambda/latest/dg/lambda-dg.pdf" TargetMode="External"/><Relationship Id="rId2" Type="http://schemas.openxmlformats.org/officeDocument/2006/relationships/hyperlink" Target="https://aws.amazon.com/ru/f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rtinfowler.com/articles/serverless.html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CiHBcqw6zc" TargetMode="External"/><Relationship Id="rId2" Type="http://schemas.openxmlformats.org/officeDocument/2006/relationships/hyperlink" Target="https://www.youtube.com/watch?v=DERzYnthq1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oud.guru/course/serverlessconf-nyc-2016/dashboard" TargetMode="External"/><Relationship Id="rId5" Type="http://schemas.openxmlformats.org/officeDocument/2006/relationships/hyperlink" Target="https://github.com/donnemartin/awesome-aws" TargetMode="External"/><Relationship Id="rId4" Type="http://schemas.openxmlformats.org/officeDocument/2006/relationships/hyperlink" Target="https://github.com/JustServerless/awesome-serverless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hyperlink" Target="https://www.youtube.com/watch?v=fXZzVzptke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RzYnthq1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WtQsqIYs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ws.amazon.com/lambda/latest/dg/API_Invoke.html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loudformation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lambda-refarch-mobilebackend" TargetMode="External"/><Relationship Id="rId2" Type="http://schemas.openxmlformats.org/officeDocument/2006/relationships/hyperlink" Target="https://github.com/awslabs/lambda-refarch-web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wslabs/lambda-refarch-streamprocessing" TargetMode="External"/><Relationship Id="rId5" Type="http://schemas.openxmlformats.org/officeDocument/2006/relationships/hyperlink" Target="https://github.com/awslabs/lambda-refarch-iotbackend" TargetMode="External"/><Relationship Id="rId4" Type="http://schemas.openxmlformats.org/officeDocument/2006/relationships/hyperlink" Target="https://github.com/awslabs/lambda-refarch-fileprocessing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endangregg.com/flamegraphs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33" y="1990725"/>
            <a:ext cx="10515600" cy="1325563"/>
          </a:xfrm>
          <a:prstGeom prst="rect">
            <a:avLst/>
          </a:prstGeom>
          <a:solidFill>
            <a:srgbClr val="303030">
              <a:alpha val="76000"/>
            </a:srgbClr>
          </a:solidFill>
        </p:spPr>
        <p:txBody>
          <a:bodyPr wrap="none">
            <a:spAutoFit/>
          </a:bodyPr>
          <a:lstStyle/>
          <a:p>
            <a:r>
              <a:rPr lang="en-US" sz="6000" dirty="0" err="1">
                <a:solidFill>
                  <a:srgbClr val="FFFF00"/>
                </a:solidFill>
                <a:latin typeface="Montserrat" panose="00000500000000000000" pitchFamily="50" charset="0"/>
              </a:rPr>
              <a:t>Serverless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 architecture</a:t>
            </a:r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:</a:t>
            </a:r>
          </a:p>
          <a:p>
            <a:r>
              <a:rPr lang="en-US" sz="6000" dirty="0" smtClean="0">
                <a:solidFill>
                  <a:srgbClr val="FFFF00"/>
                </a:solidFill>
                <a:latin typeface="Montserrat" panose="00000500000000000000" pitchFamily="50" charset="0"/>
              </a:rPr>
              <a:t>Functions </a:t>
            </a:r>
            <a:r>
              <a:rPr lang="en-US" sz="6000" dirty="0">
                <a:solidFill>
                  <a:srgbClr val="FFFF00"/>
                </a:solidFill>
                <a:latin typeface="Montserrat" panose="00000500000000000000" pitchFamily="50" charset="0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22764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03" y="25507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</a:rPr>
              <a:t>NO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0503" y="3666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400" dirty="0" smtClean="0">
                <a:solidFill>
                  <a:srgbClr val="FF0000"/>
                </a:solidFill>
              </a:rPr>
              <a:t>NO</a:t>
            </a:r>
            <a:endParaRPr lang="en-US" sz="10400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60503" y="49925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0" dirty="0" smtClean="0">
                <a:solidFill>
                  <a:srgbClr val="FF0000"/>
                </a:solidFill>
              </a:rPr>
              <a:t>NO</a:t>
            </a:r>
            <a:endParaRPr lang="en-US" sz="1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AWS Free </a:t>
            </a:r>
            <a:r>
              <a:rPr lang="en-US" dirty="0" smtClean="0"/>
              <a:t>Tier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https://aws.amazon.com/ru/free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AWS Lambda Developer Guide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docs.aws.amazon.com/lambda/latest/dg/lambda-dg.pdf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smtClean="0"/>
              <a:t>Architectures</a:t>
            </a:r>
            <a:endParaRPr lang="ru-RU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http://martinfowler.com/articles/serverless.html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What is AWS?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www.youtube.com/watch?v=DERzYnthq1s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Your First Week on Amazon Web </a:t>
            </a:r>
            <a:r>
              <a:rPr lang="en-US" dirty="0" smtClean="0"/>
              <a:t>Services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www.youtube.com/watch?v=7CiHBcqw6zc</a:t>
            </a:r>
            <a:endParaRPr lang="en-US" dirty="0" smtClean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github.com/JustServerless/awesome-serverless</a:t>
            </a: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5"/>
              </a:rPr>
              <a:t>https://</a:t>
            </a:r>
            <a:r>
              <a:rPr lang="en-US" u="sng" dirty="0" smtClean="0">
                <a:hlinkClick r:id="rId5"/>
              </a:rPr>
              <a:t>github.com/donnemartin/awesome-aws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>
                <a:hlinkClick r:id="rId6"/>
              </a:rPr>
              <a:t>https://</a:t>
            </a:r>
            <a:r>
              <a:rPr lang="en-US" u="sng" dirty="0" smtClean="0">
                <a:hlinkClick r:id="rId6"/>
              </a:rPr>
              <a:t>acloud.guru/course/serverlessconf-nyc-2016/dashboard</a:t>
            </a: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2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dirty="0"/>
              <a:t>AWS May 2016 Webinar Series - Deep Dive on </a:t>
            </a:r>
            <a:r>
              <a:rPr lang="en-US" dirty="0" err="1"/>
              <a:t>Serverless</a:t>
            </a:r>
            <a:r>
              <a:rPr lang="en-US" dirty="0"/>
              <a:t> Web Applications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https://www.youtube.com/watch?v=fXZzVzptkeo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 fontAlgn="t">
              <a:buNone/>
            </a:pPr>
            <a:r>
              <a:rPr lang="en-US" dirty="0"/>
              <a:t>AWS April Webinar Series - AWS Lambda: Event-driven Code for Devices and the Cloud</a:t>
            </a:r>
            <a:endParaRPr lang="en-US" b="1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F</a:t>
            </a:r>
            <a:r>
              <a:rPr lang="en-US" dirty="0" smtClean="0">
                <a:solidFill>
                  <a:srgbClr val="FFDC19"/>
                </a:solidFill>
              </a:rPr>
              <a:t>ashionable Naming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14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Cloud Computing</a:t>
            </a:r>
          </a:p>
          <a:p>
            <a:pPr marL="0" indent="0">
              <a:buNone/>
            </a:pPr>
            <a:r>
              <a:rPr lang="en-US" sz="3600" dirty="0" smtClean="0"/>
              <a:t>Infrastructure as a </a:t>
            </a:r>
            <a:r>
              <a:rPr lang="en-US" sz="3600" dirty="0" smtClean="0"/>
              <a:t>service</a:t>
            </a:r>
            <a:r>
              <a:rPr lang="ru-RU" sz="3600" dirty="0" smtClean="0"/>
              <a:t> (</a:t>
            </a:r>
            <a:r>
              <a:rPr lang="en-US" sz="3600" dirty="0" smtClean="0"/>
              <a:t>IaaS</a:t>
            </a:r>
            <a:r>
              <a:rPr lang="ru-RU" sz="3600" dirty="0" smtClean="0"/>
              <a:t>)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Platform as a </a:t>
            </a:r>
            <a:r>
              <a:rPr lang="en-US" sz="3600" dirty="0" smtClean="0"/>
              <a:t>service (PaaS)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Function as a </a:t>
            </a:r>
            <a:r>
              <a:rPr lang="en-US" sz="3600" dirty="0" smtClean="0"/>
              <a:t>service (</a:t>
            </a:r>
            <a:r>
              <a:rPr lang="en-US" sz="3600" dirty="0" err="1" smtClean="0"/>
              <a:t>FaaS</a:t>
            </a:r>
            <a:r>
              <a:rPr lang="en-US" sz="3600" dirty="0" smtClean="0"/>
              <a:t>)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Serverless</a:t>
            </a:r>
            <a:r>
              <a:rPr lang="en-US" sz="3600" dirty="0" smtClean="0"/>
              <a:t> architecture</a:t>
            </a:r>
          </a:p>
          <a:p>
            <a:pPr marL="0" indent="0">
              <a:buNone/>
            </a:pPr>
            <a:r>
              <a:rPr lang="en-US" sz="3600" dirty="0" smtClean="0"/>
              <a:t>AWS Lambda, </a:t>
            </a:r>
            <a:r>
              <a:rPr lang="en-US" sz="3600" dirty="0"/>
              <a:t>Phoenix </a:t>
            </a:r>
            <a:r>
              <a:rPr lang="en-US" sz="3600" dirty="0" smtClean="0"/>
              <a:t>Environments, API Gateway, ……..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7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457200"/>
            <a:ext cx="5877952" cy="5780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29553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From </a:t>
            </a:r>
            <a:r>
              <a:rPr lang="en-US" sz="6000" dirty="0"/>
              <a:t>the Iron Age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to </a:t>
            </a:r>
            <a:r>
              <a:rPr lang="en-US" sz="6000" dirty="0"/>
              <a:t>the </a:t>
            </a:r>
            <a:r>
              <a:rPr lang="en-US" sz="6000" dirty="0" smtClean="0"/>
              <a:t>Cloud Age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Self-hosting </a:t>
            </a:r>
            <a:r>
              <a:rPr lang="en-US" sz="6000" dirty="0">
                <a:solidFill>
                  <a:srgbClr val="FFFF00"/>
                </a:solidFill>
              </a:rPr>
              <a:t/>
            </a:r>
            <a:br>
              <a:rPr lang="en-US" sz="6000" dirty="0">
                <a:solidFill>
                  <a:srgbClr val="FFFF00"/>
                </a:solidFill>
              </a:rPr>
            </a:br>
            <a:r>
              <a:rPr lang="en-US" sz="6000" dirty="0">
                <a:solidFill>
                  <a:srgbClr val="FFFF00"/>
                </a:solidFill>
              </a:rPr>
              <a:t>(aka </a:t>
            </a:r>
            <a:r>
              <a:rPr lang="en-US" sz="6000" dirty="0" smtClean="0">
                <a:solidFill>
                  <a:srgbClr val="FFFF00"/>
                </a:solidFill>
              </a:rPr>
              <a:t>On-premise)</a:t>
            </a:r>
            <a:r>
              <a:rPr lang="en-US" sz="6000" dirty="0"/>
              <a:t/>
            </a:r>
            <a:br>
              <a:rPr lang="en-US" sz="6000" dirty="0"/>
            </a:b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836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30" y="0"/>
            <a:ext cx="86448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5055928"/>
            <a:ext cx="10515600" cy="1325563"/>
          </a:xfrm>
          <a:solidFill>
            <a:srgbClr val="303030">
              <a:alpha val="8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You buy and </a:t>
            </a:r>
            <a:r>
              <a:rPr lang="en-US" sz="5400" dirty="0" smtClean="0">
                <a:solidFill>
                  <a:srgbClr val="FFDC19"/>
                </a:solidFill>
              </a:rPr>
              <a:t>install hardware</a:t>
            </a:r>
            <a:endParaRPr lang="en-US" sz="54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8" y="0"/>
            <a:ext cx="11442357" cy="6931521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manage networks</a:t>
            </a:r>
          </a:p>
        </p:txBody>
      </p:sp>
    </p:spTree>
    <p:extLst>
      <p:ext uri="{BB962C8B-B14F-4D97-AF65-F5344CB8AC3E}">
        <p14:creationId xmlns:p14="http://schemas.microsoft.com/office/powerpoint/2010/main" val="14095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1" y="18574"/>
            <a:ext cx="10898659" cy="683942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</a:t>
            </a:r>
            <a:r>
              <a:rPr lang="en-US" sz="6000" dirty="0" smtClean="0">
                <a:solidFill>
                  <a:srgbClr val="FFDC19"/>
                </a:solidFill>
              </a:rPr>
              <a:t>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916" y="6381491"/>
            <a:ext cx="712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[Silicon Valley</a:t>
            </a:r>
            <a:r>
              <a:rPr lang="en-US" sz="2400" dirty="0" smtClean="0">
                <a:solidFill>
                  <a:schemeClr val="bg1"/>
                </a:solidFill>
              </a:rPr>
              <a:t>](http://www.imdb.com/title/tt2575988/)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0" y="0"/>
            <a:ext cx="11721225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7861" y="5055928"/>
            <a:ext cx="10515600" cy="1325563"/>
          </a:xfrm>
          <a:prstGeom prst="rect">
            <a:avLst/>
          </a:prstGeom>
          <a:solidFill>
            <a:srgbClr val="303030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DC19"/>
                </a:solidFill>
              </a:rPr>
              <a:t>You maintain</a:t>
            </a:r>
            <a:endParaRPr lang="en-US" sz="6000" dirty="0" smtClean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Amazon we trust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7" y="1457613"/>
            <a:ext cx="6639852" cy="522042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“How </a:t>
            </a:r>
            <a:r>
              <a:rPr lang="en-US" sz="4400" b="1" dirty="0">
                <a:latin typeface="Montserrat" panose="00000500000000000000" pitchFamily="50" charset="0"/>
              </a:rPr>
              <a:t>Developers use </a:t>
            </a:r>
            <a:r>
              <a:rPr lang="en-US" sz="4400" b="1" dirty="0" smtClean="0">
                <a:latin typeface="Montserrat" panose="00000500000000000000" pitchFamily="50" charset="0"/>
              </a:rPr>
              <a:t>Node.js”</a:t>
            </a:r>
          </a:p>
          <a:p>
            <a:pPr marL="0" indent="0">
              <a:buNone/>
            </a:pPr>
            <a:r>
              <a:rPr lang="en-US" sz="4400" b="1" dirty="0" smtClean="0">
                <a:latin typeface="Montserrat" panose="00000500000000000000" pitchFamily="50" charset="0"/>
              </a:rPr>
              <a:t>1126 Respondents</a:t>
            </a:r>
          </a:p>
          <a:p>
            <a:pPr marL="0" indent="0">
              <a:buNone/>
            </a:pPr>
            <a:endParaRPr lang="en-US" sz="4400" b="1" dirty="0"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sz="4400" b="1" dirty="0" smtClean="0">
              <a:latin typeface="Montserrat" panose="00000500000000000000" pitchFamily="50" charset="0"/>
            </a:endParaRPr>
          </a:p>
          <a:p>
            <a:pPr marL="0" indent="0">
              <a:buNone/>
            </a:pPr>
            <a:r>
              <a:rPr lang="en-US" sz="4400" b="1" dirty="0">
                <a:latin typeface="Montserrat" panose="00000500000000000000" pitchFamily="50" charset="0"/>
              </a:rPr>
              <a:t>https://blog.risingstack.com/node-js-developer-survey-results-2016/</a:t>
            </a:r>
          </a:p>
          <a:p>
            <a:pPr marL="0" indent="0">
              <a:buNone/>
            </a:pP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7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274300" cy="68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7" y="145105"/>
            <a:ext cx="9874074" cy="598637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63782" y="1379913"/>
            <a:ext cx="591866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58"/>
            <a:ext cx="10552670" cy="684964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4029" y="4318779"/>
            <a:ext cx="109049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Three DevOps Survey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720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164" y="254312"/>
            <a:ext cx="11657671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Results: 80-90% AWS/</a:t>
            </a:r>
            <a:r>
              <a:rPr lang="en-US" sz="4000" dirty="0" err="1" smtClean="0"/>
              <a:t>Hubrid</a:t>
            </a:r>
            <a:r>
              <a:rPr lang="en-US" sz="4000" dirty="0" smtClean="0"/>
              <a:t>/ Private cloud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876800"/>
          </a:xfrm>
        </p:spPr>
      </p:pic>
      <p:sp>
        <p:nvSpPr>
          <p:cNvPr id="5" name="TextBox 4"/>
          <p:cNvSpPr txBox="1"/>
          <p:nvPr/>
        </p:nvSpPr>
        <p:spPr>
          <a:xfrm>
            <a:off x="4747846" y="5345723"/>
            <a:ext cx="16784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AWS</a:t>
            </a:r>
            <a:endParaRPr lang="en-US" sz="6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2354" y="2502542"/>
            <a:ext cx="2020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Azure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026770" y="1912314"/>
            <a:ext cx="24449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Google</a:t>
            </a:r>
            <a:endParaRPr 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73836" y="5551825"/>
            <a:ext cx="1494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IBM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06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Private </a:t>
            </a:r>
            <a:r>
              <a:rPr lang="en-US" sz="6000" dirty="0">
                <a:solidFill>
                  <a:srgbClr val="FFDC19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7961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OpenStack Private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Physical servers: 8000+</a:t>
            </a:r>
          </a:p>
          <a:p>
            <a:pPr marL="0" indent="0">
              <a:buNone/>
            </a:pPr>
            <a:r>
              <a:rPr lang="en-US" dirty="0" smtClean="0"/>
              <a:t>Total cores: 400 000+</a:t>
            </a:r>
          </a:p>
          <a:p>
            <a:pPr marL="0" indent="0">
              <a:buNone/>
            </a:pPr>
            <a:r>
              <a:rPr lang="en-US" dirty="0" smtClean="0"/>
              <a:t>Number of VMs: 82000+</a:t>
            </a:r>
          </a:p>
          <a:p>
            <a:pPr marL="0" indent="0">
              <a:buNone/>
            </a:pPr>
            <a:r>
              <a:rPr lang="en-US" dirty="0" smtClean="0"/>
              <a:t>Storage: 2 petabytes </a:t>
            </a:r>
          </a:p>
          <a:p>
            <a:pPr marL="0" indent="0">
              <a:buNone/>
            </a:pPr>
            <a:r>
              <a:rPr lang="en-US" dirty="0" smtClean="0"/>
              <a:t>Processed </a:t>
            </a:r>
            <a:r>
              <a:rPr lang="en-US" dirty="0"/>
              <a:t>$228 billion in payments </a:t>
            </a:r>
            <a:r>
              <a:rPr lang="en-US" dirty="0" smtClean="0"/>
              <a:t>last </a:t>
            </a:r>
            <a:r>
              <a:rPr lang="en-US" dirty="0"/>
              <a:t>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0" y="6311900"/>
            <a:ext cx="121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https://www.openstack.org/summit/tokyo-2015/videos/presentation/architectures-for-successful-openstack-cloud-deployment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393" y="1568904"/>
            <a:ext cx="385572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9837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Hybrid cloud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0" y="1079399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</a:t>
            </a:r>
            <a:r>
              <a:rPr lang="en-US" sz="6000" dirty="0">
                <a:solidFill>
                  <a:srgbClr val="FFDC19"/>
                </a:solidFill>
              </a:rPr>
              <a:t>I</a:t>
            </a:r>
            <a:r>
              <a:rPr lang="en-US" sz="6000" dirty="0" smtClean="0">
                <a:solidFill>
                  <a:srgbClr val="FFDC19"/>
                </a:solidFill>
              </a:rPr>
              <a:t>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Cloud computing services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0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3" y="660426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Infrastructure as a </a:t>
            </a:r>
            <a:r>
              <a:rPr lang="en-US" sz="5400" dirty="0" smtClean="0">
                <a:solidFill>
                  <a:srgbClr val="FFDC19"/>
                </a:solidFill>
              </a:rPr>
              <a:t>service </a:t>
            </a:r>
            <a:r>
              <a:rPr lang="en-US" sz="5400" dirty="0">
                <a:solidFill>
                  <a:srgbClr val="FFDC19"/>
                </a:solidFill>
              </a:rPr>
              <a:t>(IaaS)</a:t>
            </a:r>
            <a:r>
              <a:rPr lang="en-US" sz="5400" dirty="0" smtClean="0">
                <a:solidFill>
                  <a:srgbClr val="FFDC19"/>
                </a:solidFill>
              </a:rPr>
              <a:t> </a:t>
            </a:r>
            <a:endParaRPr lang="en-US" sz="54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0400" y="1985989"/>
            <a:ext cx="1082405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	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a form of cloud computing that </a:t>
            </a:r>
            <a:r>
              <a:rPr lang="en-US" sz="4400" dirty="0" smtClean="0">
                <a:solidFill>
                  <a:srgbClr val="FFDC19"/>
                </a:solidFill>
              </a:rPr>
              <a:t>provides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virtualized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rgbClr val="FFDC19"/>
                </a:solidFill>
              </a:rPr>
              <a:t>computing </a:t>
            </a:r>
            <a:r>
              <a:rPr lang="en-US" sz="4400" dirty="0" smtClean="0">
                <a:solidFill>
                  <a:srgbClr val="FFDC19"/>
                </a:solidFill>
              </a:rPr>
              <a:t>resources</a:t>
            </a:r>
          </a:p>
          <a:p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over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the Internet.</a:t>
            </a:r>
          </a:p>
        </p:txBody>
      </p:sp>
    </p:spTree>
    <p:extLst>
      <p:ext uri="{BB962C8B-B14F-4D97-AF65-F5344CB8AC3E}">
        <p14:creationId xmlns:p14="http://schemas.microsoft.com/office/powerpoint/2010/main" val="7737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9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2008" y="1333846"/>
            <a:ext cx="2678169" cy="5078313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Networking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344" y="1333845"/>
            <a:ext cx="738664" cy="5078313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344" y="687513"/>
            <a:ext cx="3416833" cy="646331"/>
          </a:xfrm>
          <a:prstGeom prst="rect">
            <a:avLst/>
          </a:prstGeom>
          <a:solidFill>
            <a:srgbClr val="FFDC1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Self Hosting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190" y="1333844"/>
            <a:ext cx="5298687" cy="286232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Middeware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O/S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9526" y="1333844"/>
            <a:ext cx="738664" cy="286232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9526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Infrastructure as 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9526" y="4103832"/>
            <a:ext cx="738664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8190" y="4103832"/>
            <a:ext cx="5298687" cy="230832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5713" y="287401"/>
            <a:ext cx="13354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VS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5" y="1152582"/>
            <a:ext cx="3823296" cy="30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is coming!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5657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" y="97034"/>
            <a:ext cx="11943708" cy="660302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027906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IAAS benefits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/>
              <a:t>Infrastructure in minutes</a:t>
            </a:r>
          </a:p>
          <a:p>
            <a:r>
              <a:rPr lang="en-US" sz="3200" b="1" smtClean="0"/>
              <a:t>Reduced operational cost </a:t>
            </a:r>
          </a:p>
          <a:p>
            <a:r>
              <a:rPr lang="en-US" sz="3200" b="1" smtClean="0"/>
              <a:t>Pay as you go</a:t>
            </a:r>
          </a:p>
          <a:p>
            <a:r>
              <a:rPr lang="en-US" sz="3200" b="1" smtClean="0"/>
              <a:t>Worldwide</a:t>
            </a:r>
          </a:p>
          <a:p>
            <a:r>
              <a:rPr lang="en-US" sz="3200" b="1" smtClean="0"/>
              <a:t>Scalability and flexibility</a:t>
            </a:r>
          </a:p>
          <a:p>
            <a:r>
              <a:rPr lang="en-US" sz="3200" b="1" smtClean="0"/>
              <a:t>Anytime, Anywhere, Access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838200" y="5416371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DC19"/>
                </a:solidFill>
              </a:rPr>
              <a:t>“add dev/prod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, </a:t>
            </a:r>
            <a:r>
              <a:rPr lang="en-US" sz="3600" dirty="0" err="1">
                <a:solidFill>
                  <a:srgbClr val="FFDC19"/>
                </a:solidFill>
              </a:rPr>
              <a:t>env</a:t>
            </a:r>
            <a:r>
              <a:rPr lang="en-US" sz="3600" dirty="0">
                <a:solidFill>
                  <a:srgbClr val="FFDC19"/>
                </a:solidFill>
              </a:rPr>
              <a:t> in japan, add 1000 servers or remove 1000 servers - by clicking a </a:t>
            </a:r>
            <a:r>
              <a:rPr lang="en-US" sz="3600" dirty="0" smtClean="0">
                <a:solidFill>
                  <a:srgbClr val="FFDC19"/>
                </a:solidFill>
              </a:rPr>
              <a:t>button” </a:t>
            </a:r>
            <a:endParaRPr lang="en-US" sz="36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2" y="177578"/>
            <a:ext cx="9141678" cy="6560865"/>
          </a:xfrm>
        </p:spPr>
      </p:pic>
    </p:spTree>
    <p:extLst>
      <p:ext uri="{BB962C8B-B14F-4D97-AF65-F5344CB8AC3E}">
        <p14:creationId xmlns:p14="http://schemas.microsoft.com/office/powerpoint/2010/main" val="83036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“</a:t>
            </a:r>
            <a:r>
              <a:rPr lang="en-US" sz="3200" dirty="0"/>
              <a:t>At the time of writing this (October 2016), an On-Demand r3.2xlarge instance (with 8 vCPUs and 61 GB RAM) costs $0.665 per hour in the US East region. However, the current Spot price for that instance is only $0.10… a cost savings of over 80</a:t>
            </a:r>
            <a:r>
              <a:rPr lang="en-US" sz="3200" dirty="0" smtClean="0"/>
              <a:t>%!”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https://databricks.com/blog/2016/10/25/running-apache-spark-clusters-with-spot-instances-in-databricks.html</a:t>
            </a:r>
          </a:p>
        </p:txBody>
      </p:sp>
    </p:spTree>
    <p:extLst>
      <p:ext uri="{BB962C8B-B14F-4D97-AF65-F5344CB8AC3E}">
        <p14:creationId xmlns:p14="http://schemas.microsoft.com/office/powerpoint/2010/main" val="1819154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Spot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“Foursquare has </a:t>
            </a:r>
            <a:r>
              <a:rPr lang="en-US" sz="3200" dirty="0"/>
              <a:t>started using the service, performing analytics across more than three million daily </a:t>
            </a:r>
            <a:r>
              <a:rPr lang="en-US" sz="3200" dirty="0" err="1" smtClean="0"/>
              <a:t>checkins</a:t>
            </a:r>
            <a:r>
              <a:rPr lang="en-US" sz="3200" dirty="0" smtClean="0"/>
              <a:t> </a:t>
            </a:r>
            <a:r>
              <a:rPr lang="en-US" sz="3200" dirty="0"/>
              <a:t>and has reduced analytics costs by more than 50%. They have decreased processing time for urgent data-analysis, all without requiring additional application development or adding risk to the company’s analytics</a:t>
            </a:r>
            <a:r>
              <a:rPr lang="en-US" sz="3200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https://siliconangle.com/blog/2011/08/18/amazon-web-services-offers-spot-market-capabilities-for-managing-hadoop-clusters/</a:t>
            </a:r>
          </a:p>
        </p:txBody>
      </p:sp>
    </p:spTree>
    <p:extLst>
      <p:ext uri="{BB962C8B-B14F-4D97-AF65-F5344CB8AC3E}">
        <p14:creationId xmlns:p14="http://schemas.microsoft.com/office/powerpoint/2010/main" val="646951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7627" y="4085270"/>
            <a:ext cx="1154853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19"/>
                </a:solidFill>
              </a:rPr>
              <a:t>Platform as a service</a:t>
            </a:r>
          </a:p>
        </p:txBody>
      </p:sp>
    </p:spTree>
    <p:extLst>
      <p:ext uri="{BB962C8B-B14F-4D97-AF65-F5344CB8AC3E}">
        <p14:creationId xmlns:p14="http://schemas.microsoft.com/office/powerpoint/2010/main" val="31793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/>
              <a:t>Platform </a:t>
            </a:r>
            <a:r>
              <a:rPr lang="en-US" sz="3600" dirty="0" smtClean="0"/>
              <a:t>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“</a:t>
            </a:r>
            <a:r>
              <a:rPr lang="en-US" dirty="0" smtClean="0">
                <a:solidFill>
                  <a:srgbClr val="FFDC19"/>
                </a:solidFill>
              </a:rPr>
              <a:t>Build apps…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213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Heroku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DC19"/>
                </a:solidFill>
              </a:rPr>
              <a:t>“… not infrastructure” </a:t>
            </a:r>
            <a:endParaRPr lang="en-US" dirty="0">
              <a:solidFill>
                <a:srgbClr val="FFDC19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45" y="1825625"/>
            <a:ext cx="9979309" cy="4351338"/>
          </a:xfrm>
        </p:spPr>
      </p:pic>
    </p:spTree>
    <p:extLst>
      <p:ext uri="{BB962C8B-B14F-4D97-AF65-F5344CB8AC3E}">
        <p14:creationId xmlns:p14="http://schemas.microsoft.com/office/powerpoint/2010/main" val="20399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C19"/>
                </a:solidFill>
              </a:rPr>
              <a:t>Platform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“Many </a:t>
            </a:r>
            <a:r>
              <a:rPr lang="en-US" sz="4000" dirty="0"/>
              <a:t>large organizations see the Cloud and </a:t>
            </a:r>
            <a:r>
              <a:rPr lang="en-US" sz="4000" dirty="0">
                <a:solidFill>
                  <a:srgbClr val="FFDC19"/>
                </a:solidFill>
              </a:rPr>
              <a:t>Platform as a Service </a:t>
            </a:r>
            <a:r>
              <a:rPr lang="en-US" sz="4000" dirty="0"/>
              <a:t>(PaaS) as an obvious way to </a:t>
            </a:r>
            <a:r>
              <a:rPr lang="en-US" sz="4000" dirty="0" smtClean="0"/>
              <a:t>standardize infrastructure</a:t>
            </a:r>
            <a:r>
              <a:rPr lang="en-US" sz="4000" dirty="0"/>
              <a:t>, ease deployment and operations, and make developers more productive. </a:t>
            </a:r>
            <a:r>
              <a:rPr lang="en-US" sz="4000" dirty="0">
                <a:solidFill>
                  <a:srgbClr val="FFDC19"/>
                </a:solidFill>
              </a:rPr>
              <a:t>But it’s still early </a:t>
            </a:r>
            <a:r>
              <a:rPr lang="en-US" sz="4000" dirty="0" smtClean="0">
                <a:solidFill>
                  <a:srgbClr val="FFDC19"/>
                </a:solidFill>
              </a:rPr>
              <a:t>days…</a:t>
            </a:r>
            <a:r>
              <a:rPr lang="en-US" sz="4000" dirty="0" smtClean="0"/>
              <a:t>”</a:t>
            </a:r>
            <a:r>
              <a:rPr lang="en-US" sz="4000" dirty="0"/>
              <a:t> </a:t>
            </a: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(C)</a:t>
            </a:r>
            <a:r>
              <a:rPr lang="en-US" sz="4000" dirty="0" err="1" smtClean="0"/>
              <a:t>ThoughtWorks</a:t>
            </a:r>
            <a:r>
              <a:rPr lang="en-US" sz="4000" dirty="0" smtClean="0"/>
              <a:t> </a:t>
            </a:r>
            <a:r>
              <a:rPr lang="en-US" sz="40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891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FFDC19"/>
                </a:solidFill>
              </a:rPr>
              <a:t> </a:t>
            </a:r>
            <a:r>
              <a:rPr lang="en-US" sz="6000" dirty="0" err="1" smtClean="0">
                <a:solidFill>
                  <a:srgbClr val="FFDC19"/>
                </a:solidFill>
              </a:rPr>
              <a:t>Serverless</a:t>
            </a:r>
            <a:r>
              <a:rPr lang="en-US" sz="6000" dirty="0" smtClean="0">
                <a:solidFill>
                  <a:srgbClr val="FFDC19"/>
                </a:solidFill>
              </a:rPr>
              <a:t> “hype”</a:t>
            </a:r>
            <a:endParaRPr lang="en-US" sz="6000" dirty="0">
              <a:solidFill>
                <a:srgbClr val="FFDC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2395" y="2016690"/>
            <a:ext cx="345081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News 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Blog posts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Meetups</a:t>
            </a:r>
          </a:p>
          <a:p>
            <a:pPr marL="342900" indent="-34290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Conferences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….. 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3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847" y="1701350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>Chapter III: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Scalability </a:t>
            </a:r>
            <a:r>
              <a:rPr lang="en-US" sz="6000" dirty="0"/>
              <a:t>and </a:t>
            </a:r>
            <a:r>
              <a:rPr lang="en-US" sz="6000" dirty="0" smtClean="0"/>
              <a:t>cost basics</a:t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Client-Server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308689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19456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scaling</a:t>
            </a:r>
            <a:r>
              <a:rPr lang="ru-RU" dirty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 users -&gt; </a:t>
            </a:r>
            <a:r>
              <a:rPr lang="en-US" dirty="0" smtClean="0"/>
              <a:t>10000+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accionlabs.com/images/blog/im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4929"/>
            <a:ext cx="10238625" cy="37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92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Vertical 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40168" y="1825625"/>
            <a:ext cx="2761488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024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0551"/>
            <a:ext cx="10515600" cy="1325563"/>
          </a:xfrm>
        </p:spPr>
        <p:txBody>
          <a:bodyPr/>
          <a:lstStyle/>
          <a:p>
            <a:r>
              <a:rPr lang="en-US" dirty="0"/>
              <a:t>That’s enough for 90 percent of projects</a:t>
            </a:r>
          </a:p>
        </p:txBody>
      </p:sp>
    </p:spTree>
    <p:extLst>
      <p:ext uri="{BB962C8B-B14F-4D97-AF65-F5344CB8AC3E}">
        <p14:creationId xmlns:p14="http://schemas.microsoft.com/office/powerpoint/2010/main" val="31676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Horizontal</a:t>
            </a:r>
            <a:r>
              <a:rPr lang="en-US" dirty="0"/>
              <a:t> </a:t>
            </a:r>
            <a:r>
              <a:rPr lang="en-US" b="1" dirty="0" smtClean="0"/>
              <a:t>scaling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Load balancer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Server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3430"/>
            <a:ext cx="10515600" cy="1325563"/>
          </a:xfrm>
        </p:spPr>
        <p:txBody>
          <a:bodyPr/>
          <a:lstStyle/>
          <a:p>
            <a:r>
              <a:rPr lang="en-US" dirty="0" smtClean="0"/>
              <a:t>Traffic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21"/>
            <a:ext cx="12192000" cy="6149008"/>
          </a:xfrm>
        </p:spPr>
      </p:pic>
      <p:sp>
        <p:nvSpPr>
          <p:cNvPr id="3" name="Rectangle 2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51868"/>
            <a:ext cx="10515600" cy="1325563"/>
          </a:xfrm>
        </p:spPr>
        <p:txBody>
          <a:bodyPr/>
          <a:lstStyle/>
          <a:p>
            <a:r>
              <a:rPr lang="en-US" dirty="0" smtClean="0"/>
              <a:t>Black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6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55" y="557767"/>
            <a:ext cx="7642849" cy="55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49009"/>
          </a:xfrm>
        </p:spPr>
      </p:pic>
      <p:sp>
        <p:nvSpPr>
          <p:cNvPr id="5" name="Rectangle 4"/>
          <p:cNvSpPr/>
          <p:nvPr/>
        </p:nvSpPr>
        <p:spPr>
          <a:xfrm>
            <a:off x="446586" y="6329467"/>
            <a:ext cx="488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https://www.youtube.com/watch?v=DERzYnthq1s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86098" y="2266616"/>
            <a:ext cx="762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IV: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/>
              <a:t>Function as a service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Infinite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Montserrat" panose="00000500000000000000" pitchFamily="50" charset="0"/>
              </a:rPr>
              <a:t>O</a:t>
            </a:r>
            <a:r>
              <a:rPr lang="en-US" dirty="0" smtClean="0">
                <a:latin typeface="Montserrat" panose="00000500000000000000" pitchFamily="50" charset="0"/>
              </a:rPr>
              <a:t>nly </a:t>
            </a:r>
            <a:r>
              <a:rPr lang="en-US" dirty="0">
                <a:latin typeface="Montserrat" panose="00000500000000000000" pitchFamily="50" charset="0"/>
              </a:rPr>
              <a:t>pay for the compute that you </a:t>
            </a:r>
            <a:r>
              <a:rPr lang="en-US" dirty="0" smtClean="0">
                <a:latin typeface="Montserrat" panose="00000500000000000000" pitchFamily="50" charset="0"/>
              </a:rPr>
              <a:t>need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Montserrat" panose="00000500000000000000" pitchFamily="50" charset="0"/>
              </a:rPr>
              <a:t>No servers to manage</a:t>
            </a:r>
            <a:endParaRPr lang="en-US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8245" y="1333844"/>
            <a:ext cx="5298687" cy="1200329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Applications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9581" y="1333844"/>
            <a:ext cx="738664" cy="1107992"/>
          </a:xfrm>
          <a:prstGeom prst="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9581" y="687511"/>
            <a:ext cx="6037351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lang="en-US" sz="3600" dirty="0" smtClean="0"/>
              <a:t>Function as </a:t>
            </a:r>
            <a:r>
              <a:rPr lang="en-US" sz="3600" dirty="0"/>
              <a:t>a service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9581" y="2441836"/>
            <a:ext cx="738664" cy="397032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VENDOR MANAGE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8245" y="2441838"/>
            <a:ext cx="5298687" cy="397031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Runtime</a:t>
            </a:r>
          </a:p>
          <a:p>
            <a:pPr algn="ctr"/>
            <a:r>
              <a:rPr lang="en-US" sz="3600" dirty="0" err="1">
                <a:solidFill>
                  <a:schemeClr val="bg1"/>
                </a:solidFill>
              </a:rPr>
              <a:t>Middeware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O/S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Virtualization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Servers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Storage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“ephemeral </a:t>
            </a:r>
            <a:r>
              <a:rPr lang="en-US" sz="5400" dirty="0"/>
              <a:t>computer power that comes into existence on request </a:t>
            </a:r>
            <a:r>
              <a:rPr lang="en-US" sz="5400" dirty="0" smtClean="0"/>
              <a:t>and </a:t>
            </a:r>
            <a:r>
              <a:rPr lang="en-US" sz="5400" dirty="0" err="1" smtClean="0"/>
              <a:t>dissapears</a:t>
            </a:r>
            <a:r>
              <a:rPr lang="en-US" sz="5400" dirty="0" smtClean="0"/>
              <a:t> </a:t>
            </a:r>
            <a:r>
              <a:rPr lang="en-US" sz="5400" dirty="0" err="1"/>
              <a:t>immediatly</a:t>
            </a:r>
            <a:r>
              <a:rPr lang="en-US" sz="5400" dirty="0"/>
              <a:t> after </a:t>
            </a:r>
            <a:r>
              <a:rPr lang="en-US" sz="5400" dirty="0" smtClean="0"/>
              <a:t>use” </a:t>
            </a:r>
          </a:p>
          <a:p>
            <a:pPr marL="0" indent="0">
              <a:buNone/>
            </a:pPr>
            <a:r>
              <a:rPr lang="en-US" sz="4400" dirty="0" smtClean="0"/>
              <a:t>(</a:t>
            </a:r>
            <a:r>
              <a:rPr lang="en-US" sz="4400" dirty="0"/>
              <a:t>c</a:t>
            </a:r>
            <a:r>
              <a:rPr lang="en-US" sz="4400" dirty="0" smtClean="0"/>
              <a:t>) </a:t>
            </a:r>
            <a:r>
              <a:rPr lang="en-US" sz="4400" dirty="0" err="1" smtClean="0"/>
              <a:t>ThoughtWorks</a:t>
            </a:r>
            <a:r>
              <a:rPr lang="en-US" sz="4400" dirty="0" smtClean="0"/>
              <a:t> Radar</a:t>
            </a:r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5" name="Cloud 4"/>
          <p:cNvSpPr/>
          <p:nvPr/>
        </p:nvSpPr>
        <p:spPr>
          <a:xfrm>
            <a:off x="1113905" y="1690688"/>
            <a:ext cx="5802284" cy="10873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Montserrat" panose="00000500000000000000" pitchFamily="50" charset="0"/>
              </a:rPr>
              <a:t>Magic</a:t>
            </a:r>
            <a:endParaRPr lang="en-US" sz="5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9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/>
          <p:cNvSpPr/>
          <p:nvPr/>
        </p:nvSpPr>
        <p:spPr>
          <a:xfrm>
            <a:off x="6486418" y="1233042"/>
            <a:ext cx="3865300" cy="5536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API Gateway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024" y="12520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50" charset="0"/>
              </a:rPr>
              <a:t>Amazon API Gateway</a:t>
            </a:r>
            <a:endParaRPr lang="en-US" dirty="0">
              <a:latin typeface="Montserrat" panose="00000500000000000000" pitchFamily="50" charset="0"/>
            </a:endParaRPr>
          </a:p>
        </p:txBody>
      </p:sp>
      <p:sp>
        <p:nvSpPr>
          <p:cNvPr id="3" name="Content Placeholder 11"/>
          <p:cNvSpPr txBox="1">
            <a:spLocks/>
          </p:cNvSpPr>
          <p:nvPr/>
        </p:nvSpPr>
        <p:spPr>
          <a:xfrm>
            <a:off x="306053" y="1175036"/>
            <a:ext cx="7815403" cy="41665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/>
              <a:t>Fully managed and scalable </a:t>
            </a:r>
            <a:r>
              <a:rPr lang="en-US" sz="3200" b="1" dirty="0" err="1">
                <a:solidFill>
                  <a:srgbClr val="F79646"/>
                </a:solidFill>
              </a:rPr>
              <a:t>RESTful</a:t>
            </a:r>
            <a:r>
              <a:rPr lang="en-US" sz="3200" dirty="0">
                <a:solidFill>
                  <a:srgbClr val="F79646"/>
                </a:solidFill>
              </a:rPr>
              <a:t> </a:t>
            </a:r>
            <a:r>
              <a:rPr lang="en-US" sz="3200" dirty="0"/>
              <a:t>API gateway service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Powered by our </a:t>
            </a:r>
            <a:r>
              <a:rPr lang="en-US" sz="3200" b="1" dirty="0">
                <a:solidFill>
                  <a:srgbClr val="F79646"/>
                </a:solidFill>
              </a:rPr>
              <a:t>content delivery network</a:t>
            </a:r>
            <a:r>
              <a:rPr lang="en-US" sz="3200" b="1" dirty="0">
                <a:solidFill>
                  <a:srgbClr val="F7A028"/>
                </a:solidFill>
              </a:rPr>
              <a:t> </a:t>
            </a:r>
            <a:r>
              <a:rPr lang="en-US" sz="3200" dirty="0"/>
              <a:t>via 5</a:t>
            </a:r>
            <a:r>
              <a:rPr lang="en-US" altLang="zh-TW" sz="3200" dirty="0"/>
              <a:t>9</a:t>
            </a:r>
            <a:r>
              <a:rPr lang="en-US" sz="3200" dirty="0"/>
              <a:t> global edge </a:t>
            </a:r>
            <a:r>
              <a:rPr lang="en-US" sz="3200" dirty="0" smtClean="0"/>
              <a:t>locations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712115" y="6391413"/>
            <a:ext cx="4885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3"/>
              </a:rPr>
              <a:t>https://www.youtube.com/watch?v=YEWtQsqIYsk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8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044" y="2554153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165821" y="4758846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25102" y="1197419"/>
            <a:ext cx="852040" cy="13312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25102" y="1690688"/>
            <a:ext cx="840720" cy="135983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1162843"/>
            <a:ext cx="11353800" cy="2294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DC19"/>
                </a:solidFill>
              </a:rPr>
              <a:t>Chapter I: </a:t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/>
              <a:t>The hardest problem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875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30s later…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74044" y="380675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313781" y="491247"/>
            <a:ext cx="771377" cy="180871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6" idx="1"/>
          </p:cNvCxnSpPr>
          <p:nvPr/>
        </p:nvCxnSpPr>
        <p:spPr>
          <a:xfrm flipH="1">
            <a:off x="8313781" y="583706"/>
            <a:ext cx="860263" cy="194120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273671" y="3456769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25102" y="3731788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273671" y="4967893"/>
            <a:ext cx="900373" cy="42828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8325102" y="5196480"/>
            <a:ext cx="840720" cy="43077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165822" y="89749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65822" y="140016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65822" y="1893902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74044" y="240786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74044" y="292300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82624" y="3438133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74044" y="393023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65822" y="4422327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82624" y="4893584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82624" y="5385681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82624" y="5867120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82624" y="6403479"/>
            <a:ext cx="2761488" cy="40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365901" y="975269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365902" y="1244781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41735" y="1543787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341736" y="1813299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331131" y="206691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331132" y="233642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371241" y="2483985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8371242" y="2753497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372682" y="3023760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8372683" y="3293272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8376251" y="3515224"/>
            <a:ext cx="791699" cy="17025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376252" y="3784736"/>
            <a:ext cx="799920" cy="165800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238901" y="5222219"/>
            <a:ext cx="902755" cy="12061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290332" y="5450806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8239020" y="4634098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8290451" y="4862685"/>
            <a:ext cx="794826" cy="129303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218206" y="372269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8265092" y="411009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258176" y="3236583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305062" y="3623987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238191" y="2750300"/>
            <a:ext cx="902636" cy="129434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8285077" y="3137704"/>
            <a:ext cx="799371" cy="113421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60s </a:t>
            </a:r>
            <a:r>
              <a:rPr lang="en-US" dirty="0"/>
              <a:t>later…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Nanoservices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 Deploy, </a:t>
            </a:r>
            <a:r>
              <a:rPr lang="en-US" dirty="0" smtClean="0"/>
              <a:t>Update, Scale, Reliability, etc.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61" y="3011859"/>
            <a:ext cx="1401009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5870" y="3452716"/>
            <a:ext cx="1574987" cy="939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865870" y="4516279"/>
            <a:ext cx="1574987" cy="4296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42451" y="3083384"/>
            <a:ext cx="94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5317" y="4520575"/>
            <a:ext cx="10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6820" y="210789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API Gateway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0857" y="2649339"/>
            <a:ext cx="3501959" cy="2862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POST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GET /users/:id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PUT /users/:id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DELETE /users/:id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7804" y="263111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7804" y="326805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804" y="390498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get-user.js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37804" y="454192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update-user.js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804" y="5187843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delete-user.js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976770" y="288190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976770" y="3037065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942816" y="348458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942816" y="363974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42816" y="409741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942816" y="4252573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976770" y="473071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976770" y="4885876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76770" y="534997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976770" y="5505137"/>
            <a:ext cx="861034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9996" y="181339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344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310" y="680355"/>
            <a:ext cx="5942041" cy="46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8192" y="1020955"/>
            <a:ext cx="923330" cy="4778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GitHub </a:t>
            </a:r>
            <a:r>
              <a:rPr lang="en-US" sz="4800" dirty="0" err="1" smtClean="0">
                <a:solidFill>
                  <a:schemeClr val="bg1"/>
                </a:solidFill>
              </a:rPr>
              <a:t>WebHooks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9621" y="1958954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03747" y="3094179"/>
            <a:ext cx="1629009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41207" y="3410251"/>
            <a:ext cx="1629008" cy="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9278" y="2544330"/>
            <a:ext cx="1365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Request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173" y="3383621"/>
            <a:ext cx="157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855" y="3012916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s</a:t>
            </a:r>
            <a:r>
              <a:rPr lang="en-US" dirty="0" smtClean="0"/>
              <a:t>et-mark.js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23435" y="3263708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7213" y="2128831"/>
            <a:ext cx="261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Functions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66469" y="347701"/>
            <a:ext cx="738664" cy="607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Google Spreadsheets Data API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946851" y="3252890"/>
            <a:ext cx="1319618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8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49" y="4583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Use case #2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Story: </a:t>
            </a:r>
            <a:r>
              <a:rPr lang="en-US" dirty="0"/>
              <a:t>We Made the Whole Company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080" y="6158033"/>
            <a:ext cx="10572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https://blog.cloudsploit.com/we-made-the-whole-company-serverless-5a91c27cd8c4#.asm49udxm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9" y="2605041"/>
            <a:ext cx="394390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90389" y="414526"/>
            <a:ext cx="9645041" cy="1240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Client				React/Angular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74" y="289490"/>
            <a:ext cx="1462757" cy="1462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38" y="650381"/>
            <a:ext cx="740977" cy="740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90389" y="2867256"/>
            <a:ext cx="9645041" cy="35335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dirty="0" smtClean="0"/>
              <a:t>Cloud</a:t>
            </a:r>
            <a:endParaRPr lang="en-US" sz="4800" dirty="0"/>
          </a:p>
        </p:txBody>
      </p:sp>
      <p:sp>
        <p:nvSpPr>
          <p:cNvPr id="9" name="Rectangle 8"/>
          <p:cNvSpPr/>
          <p:nvPr/>
        </p:nvSpPr>
        <p:spPr>
          <a:xfrm>
            <a:off x="2693097" y="3318049"/>
            <a:ext cx="3181610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>
                <a:latin typeface="Montserrat" panose="00000500000000000000" pitchFamily="50" charset="0"/>
              </a:rPr>
              <a:t>AWS S3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70920" y="3272725"/>
            <a:ext cx="3538001" cy="658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75965" y="1791966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547464" y="1752247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31312" y="1811404"/>
            <a:ext cx="16266" cy="136860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077759" y="1771685"/>
            <a:ext cx="1" cy="140832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920" y="4405129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users.js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2925" y="5027282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search.js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0920" y="566834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etc.js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5" y="396218"/>
            <a:ext cx="10096641" cy="6190146"/>
          </a:xfrm>
        </p:spPr>
      </p:pic>
    </p:spTree>
    <p:extLst>
      <p:ext uri="{BB962C8B-B14F-4D97-AF65-F5344CB8AC3E}">
        <p14:creationId xmlns:p14="http://schemas.microsoft.com/office/powerpoint/2010/main" val="943981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are the unit of deployment and scaling</a:t>
            </a:r>
          </a:p>
          <a:p>
            <a:pPr marL="0" indent="0">
              <a:buNone/>
            </a:pPr>
            <a:r>
              <a:rPr lang="en-US" dirty="0"/>
              <a:t>No machines, VMs or containers visible in the programming model</a:t>
            </a:r>
          </a:p>
          <a:p>
            <a:pPr marL="0" indent="0">
              <a:buNone/>
            </a:pPr>
            <a:r>
              <a:rPr lang="en-US" dirty="0"/>
              <a:t>Scales per request, Users cannot over- or under-provision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000" smtClean="0"/>
              <a:t>The hardest problem in computer science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67449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Montserrat" panose="00000500000000000000" pitchFamily="50" charset="0"/>
              </a:rPr>
              <a:t>…is, of course, </a:t>
            </a:r>
            <a:r>
              <a:rPr lang="en-US" sz="3600" b="1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naming</a:t>
            </a:r>
            <a:r>
              <a:rPr lang="en-US" sz="3600" dirty="0" smtClean="0">
                <a:latin typeface="Montserrat" panose="00000500000000000000" pitchFamily="50" charset="0"/>
              </a:rPr>
              <a:t>.</a:t>
            </a:r>
            <a:endParaRPr lang="en-US" sz="36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Lambda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IBM </a:t>
            </a:r>
            <a:r>
              <a:rPr lang="en-US" dirty="0" err="1" smtClean="0"/>
              <a:t>OpenWhisk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Google </a:t>
            </a:r>
            <a:r>
              <a:rPr lang="en-US" dirty="0"/>
              <a:t>Cloud 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/>
              <a:t>Microsoft Azure </a:t>
            </a:r>
            <a:r>
              <a:rPr lang="en-US" dirty="0" smtClean="0"/>
              <a:t>Functions</a:t>
            </a:r>
          </a:p>
          <a:p>
            <a:pPr marL="0" indent="0">
              <a:buNone/>
            </a:pPr>
            <a:r>
              <a:rPr lang="en-US" dirty="0" smtClean="0"/>
              <a:t>….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8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010" y="3557212"/>
            <a:ext cx="10515600" cy="1325563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1" y="2828491"/>
            <a:ext cx="2483746" cy="2483746"/>
          </a:xfrm>
        </p:spPr>
      </p:pic>
    </p:spTree>
    <p:extLst>
      <p:ext uri="{BB962C8B-B14F-4D97-AF65-F5344CB8AC3E}">
        <p14:creationId xmlns:p14="http://schemas.microsoft.com/office/powerpoint/2010/main" val="35894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186"/>
            <a:ext cx="10515600" cy="3301549"/>
          </a:xfrm>
        </p:spPr>
        <p:txBody>
          <a:bodyPr>
            <a:normAutofit/>
          </a:bodyPr>
          <a:lstStyle/>
          <a:p>
            <a:r>
              <a:rPr lang="en-US" dirty="0" smtClean="0"/>
              <a:t>Supports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JavaScript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Java 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5" name="Picture 4" descr="Screen Shot 2016-08-31 at 6.18.0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"/>
          <a:stretch/>
        </p:blipFill>
        <p:spPr>
          <a:xfrm>
            <a:off x="4270783" y="2481414"/>
            <a:ext cx="7369282" cy="42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container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47672" y="3118104"/>
            <a:ext cx="276148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Client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8500" y="2209475"/>
            <a:ext cx="776949" cy="33120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API Gateway</a:t>
            </a:r>
            <a:endParaRPr lang="en-US" sz="2800" dirty="0">
              <a:latin typeface="Montserrat" panose="00000500000000000000" pitchFamily="50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09160" y="3401568"/>
            <a:ext cx="2731008" cy="1828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09160" y="4474029"/>
            <a:ext cx="2719687" cy="174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87276" y="3050524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276" y="442907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4402" y="3050524"/>
            <a:ext cx="2761488" cy="1828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Container</a:t>
            </a:r>
            <a:endParaRPr lang="en-US" sz="2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65449" y="3708221"/>
            <a:ext cx="900731" cy="23567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265449" y="4101803"/>
            <a:ext cx="848943" cy="1383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67626" y="3527819"/>
            <a:ext cx="2440471" cy="113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ontserrat" panose="00000500000000000000" pitchFamily="50" charset="0"/>
              </a:rPr>
              <a:t>Function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9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Start-up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82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Node 10-100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Java ??? </a:t>
            </a:r>
            <a:r>
              <a:rPr lang="en-US" sz="3600" dirty="0" err="1" smtClean="0"/>
              <a:t>ms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Cold start / Hot start / Container reuse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3600" dirty="0"/>
              <a:t>If start time is crucial, create a scheduled function to keep the Lambda function “warm</a:t>
            </a:r>
            <a:r>
              <a:rPr lang="en-US" sz="3600" dirty="0" smtClean="0"/>
              <a:t>”</a:t>
            </a:r>
            <a:r>
              <a:rPr lang="en-US" sz="3600" b="1" dirty="0" smtClean="0"/>
              <a:t> </a:t>
            </a:r>
            <a:r>
              <a:rPr lang="ru-RU" sz="3600" b="1" dirty="0" smtClean="0"/>
              <a:t>(с)</a:t>
            </a:r>
            <a:r>
              <a:rPr lang="en-US" sz="3600" b="1" dirty="0" smtClean="0"/>
              <a:t> AWS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79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Lambda container?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7893"/>
              </p:ext>
            </p:extLst>
          </p:nvPr>
        </p:nvGraphicFramePr>
        <p:xfrm>
          <a:off x="751702" y="1868106"/>
          <a:ext cx="10515600" cy="2941320"/>
        </p:xfrm>
        <a:graphic>
          <a:graphicData uri="http://schemas.openxmlformats.org/drawingml/2006/table">
            <a:tbl>
              <a:tblPr/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 dirty="0">
                          <a:solidFill>
                            <a:srgbClr val="333333"/>
                          </a:solidFill>
                          <a:effectLst/>
                        </a:rPr>
                        <a:t>Resource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b="1">
                          <a:solidFill>
                            <a:srgbClr val="333333"/>
                          </a:solidFill>
                          <a:effectLst/>
                        </a:rPr>
                        <a:t>Default Limit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Ephemeral disk </a:t>
                      </a:r>
                      <a:r>
                        <a:rPr lang="en-US" sz="2800" dirty="0" smtClean="0">
                          <a:effectLst/>
                        </a:rPr>
                        <a:t>capacity</a:t>
                      </a:r>
                      <a:endParaRPr lang="en-US" sz="2800" dirty="0">
                        <a:effectLst/>
                      </a:endParaRP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512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request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2800" u="none" strike="noStrike" dirty="0">
                          <a:solidFill>
                            <a:srgbClr val="996633"/>
                          </a:solidFill>
                          <a:effectLst/>
                          <a:hlinkClick r:id="rId2" tooltip="Invoke"/>
                        </a:rPr>
                        <a:t>Invoke</a:t>
                      </a:r>
                      <a:r>
                        <a:rPr lang="en-US" sz="2800" dirty="0">
                          <a:effectLst/>
                        </a:rPr>
                        <a:t> response body payload size (</a:t>
                      </a:r>
                      <a:r>
                        <a:rPr lang="en-US" sz="2800" dirty="0" err="1">
                          <a:effectLst/>
                        </a:rPr>
                        <a:t>RequestResponse</a:t>
                      </a:r>
                      <a:r>
                        <a:rPr lang="en-US" sz="2800" dirty="0">
                          <a:effectLst/>
                        </a:rPr>
                        <a:t>)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dirty="0">
                          <a:effectLst/>
                        </a:rPr>
                        <a:t>6 MB</a:t>
                      </a:r>
                    </a:p>
                  </a:txBody>
                  <a:tcPr marL="47625" marR="4762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51702" y="5887781"/>
            <a:ext cx="757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http://docs.aws.amazon.com/lambda/latest/dg/limits.html</a:t>
            </a:r>
          </a:p>
        </p:txBody>
      </p:sp>
    </p:spTree>
    <p:extLst>
      <p:ext uri="{BB962C8B-B14F-4D97-AF65-F5344CB8AC3E}">
        <p14:creationId xmlns:p14="http://schemas.microsoft.com/office/powerpoint/2010/main" val="7587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56" y="0"/>
            <a:ext cx="8674443" cy="6853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13" y="384389"/>
            <a:ext cx="10515600" cy="6085102"/>
          </a:xfrm>
        </p:spPr>
        <p:txBody>
          <a:bodyPr>
            <a:noAutofit/>
          </a:bodyPr>
          <a:lstStyle/>
          <a:p>
            <a:r>
              <a:rPr lang="en-US" sz="4800" dirty="0" smtClean="0"/>
              <a:t>Maximum</a:t>
            </a:r>
            <a:br>
              <a:rPr lang="en-US" sz="4800" dirty="0" smtClean="0"/>
            </a:br>
            <a:r>
              <a:rPr lang="en-US" sz="4800" dirty="0" smtClean="0"/>
              <a:t>execution</a:t>
            </a:r>
            <a:br>
              <a:rPr lang="en-US" sz="4800" dirty="0" smtClean="0"/>
            </a:br>
            <a:r>
              <a:rPr lang="en-US" sz="4800" dirty="0" smtClean="0"/>
              <a:t>duration</a:t>
            </a:r>
            <a:br>
              <a:rPr lang="en-US" sz="4800" dirty="0" smtClean="0"/>
            </a:br>
            <a:r>
              <a:rPr lang="en-US" sz="4800" dirty="0" smtClean="0"/>
              <a:t>per</a:t>
            </a:r>
            <a:br>
              <a:rPr lang="en-US" sz="4800" dirty="0" smtClean="0"/>
            </a:br>
            <a:r>
              <a:rPr lang="en-US" sz="4800" dirty="0" smtClean="0"/>
              <a:t>request:</a:t>
            </a:r>
            <a:r>
              <a:rPr lang="en-US" sz="4800" dirty="0" smtClean="0">
                <a:solidFill>
                  <a:srgbClr val="FFDC19"/>
                </a:solidFill>
              </a:rPr>
              <a:t/>
            </a:r>
            <a:br>
              <a:rPr lang="en-US" sz="4800" dirty="0" smtClean="0">
                <a:solidFill>
                  <a:srgbClr val="FFDC19"/>
                </a:solidFill>
              </a:rPr>
            </a:br>
            <a:r>
              <a:rPr lang="en-US" sz="4800" dirty="0" smtClean="0">
                <a:solidFill>
                  <a:srgbClr val="FFDC19"/>
                </a:solidFill>
              </a:rPr>
              <a:t>5 min</a:t>
            </a:r>
            <a:r>
              <a:rPr lang="en-US" sz="4800" dirty="0">
                <a:solidFill>
                  <a:srgbClr val="FFDC19"/>
                </a:solidFill>
              </a:rPr>
              <a:t/>
            </a:r>
            <a:br>
              <a:rPr lang="en-US" sz="4800" dirty="0">
                <a:solidFill>
                  <a:srgbClr val="FFDC19"/>
                </a:solidFill>
              </a:rPr>
            </a:br>
            <a:endParaRPr lang="en-US" sz="48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Lambda Deployment Limits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02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DC19"/>
                </a:solidFill>
              </a:rPr>
              <a:t>MAX 50Mb (zip) per Function </a:t>
            </a:r>
            <a:endParaRPr lang="en-US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DC19"/>
                </a:solidFill>
              </a:rPr>
              <a:t>Default concurrent </a:t>
            </a:r>
            <a:r>
              <a:rPr lang="en-US" dirty="0">
                <a:solidFill>
                  <a:srgbClr val="FFDC19"/>
                </a:solidFill>
              </a:rPr>
              <a:t>executions l</a:t>
            </a:r>
            <a:r>
              <a:rPr lang="en-US" dirty="0" smtClean="0">
                <a:solidFill>
                  <a:srgbClr val="FFDC19"/>
                </a:solidFill>
              </a:rPr>
              <a:t>imits </a:t>
            </a:r>
            <a:r>
              <a:rPr lang="en-US" dirty="0"/>
              <a:t>Per </a:t>
            </a:r>
            <a:r>
              <a:rPr lang="en-US" dirty="0" smtClean="0"/>
              <a:t>Region Per </a:t>
            </a:r>
            <a:r>
              <a:rPr lang="en-US" dirty="0"/>
              <a:t>A</a:t>
            </a:r>
            <a:r>
              <a:rPr lang="en-US" dirty="0" smtClean="0"/>
              <a:t>ccount</a:t>
            </a:r>
            <a:endParaRPr lang="en-US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4624454" y="2953837"/>
            <a:ext cx="4472633" cy="161071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 smtClean="0">
                <a:solidFill>
                  <a:schemeClr val="bg1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42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NoOps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Serverless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!</a:t>
            </a:r>
            <a:r>
              <a:rPr lang="en-US" dirty="0" smtClean="0"/>
              <a:t>= </a:t>
            </a:r>
            <a:r>
              <a:rPr lang="en-US" dirty="0" err="1" smtClean="0"/>
              <a:t>DevOpsLess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AWS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247004"/>
            <a:ext cx="4864100" cy="31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10100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Serverless</a:t>
            </a:r>
            <a:r>
              <a:rPr lang="en-US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ntserrat" panose="00000500000000000000" pitchFamily="50" charset="0"/>
              </a:rPr>
              <a:t>architecture</a:t>
            </a:r>
            <a:r>
              <a:rPr lang="ru-RU" sz="101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!</a:t>
            </a:r>
            <a:endParaRPr lang="en-US" sz="6000" dirty="0" smtClean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endParaRPr lang="en-US" sz="60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r>
              <a:rPr lang="en-US" sz="6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  <a:r>
              <a:rPr lang="en-US" sz="6000" dirty="0">
                <a:solidFill>
                  <a:schemeClr val="bg1"/>
                </a:solidFill>
                <a:latin typeface="Montserrat" panose="00000500000000000000" pitchFamily="50" charset="0"/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457" y="3671668"/>
            <a:ext cx="111270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DC19"/>
                </a:solidFill>
                <a:latin typeface="Montserrat" panose="00000500000000000000" pitchFamily="50" charset="0"/>
              </a:rPr>
              <a:t>Just right for front-end </a:t>
            </a:r>
            <a:r>
              <a:rPr lang="en-US" sz="6000" dirty="0" err="1" smtClean="0">
                <a:solidFill>
                  <a:srgbClr val="FFDC19"/>
                </a:solidFill>
                <a:latin typeface="Montserrat" panose="00000500000000000000" pitchFamily="50" charset="0"/>
              </a:rPr>
              <a:t>devs</a:t>
            </a:r>
            <a:r>
              <a:rPr lang="en-US" sz="60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</a:t>
            </a:r>
            <a:endParaRPr lang="en-US" sz="60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</a:t>
            </a:r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Using automation, we can create whole environments - including network configuration, load balancing and firewall ports - for example by using </a:t>
            </a:r>
            <a:r>
              <a:rPr lang="en-US" sz="3600" b="1" dirty="0" err="1">
                <a:hlinkClick r:id="rId2"/>
              </a:rPr>
              <a:t>CloudFormation</a:t>
            </a:r>
            <a:r>
              <a:rPr lang="en-US" sz="3600" dirty="0"/>
              <a:t> in AWS. We can then prove that the process works by tearing the environments down and recreating them from scratch on a regular basis. </a:t>
            </a:r>
            <a:endParaRPr lang="ru-RU" sz="3600" dirty="0" smtClean="0"/>
          </a:p>
          <a:p>
            <a:pPr marL="0" indent="0">
              <a:buNone/>
            </a:pPr>
            <a:r>
              <a:rPr lang="ru-RU" sz="3600" dirty="0" smtClean="0"/>
              <a:t>(с) </a:t>
            </a:r>
            <a:r>
              <a:rPr lang="en-US" sz="3600" dirty="0" err="1" smtClean="0"/>
              <a:t>ThoughtWorks</a:t>
            </a:r>
            <a:r>
              <a:rPr lang="en-US" sz="3600" dirty="0" smtClean="0"/>
              <a:t> </a:t>
            </a:r>
            <a:r>
              <a:rPr lang="en-US" sz="3600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7052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</a:t>
            </a:r>
            <a:r>
              <a:rPr lang="en-US" dirty="0" smtClean="0"/>
              <a:t>-Grained Pricing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57041" y="4424284"/>
            <a:ext cx="3589745" cy="1575425"/>
          </a:xfrm>
          <a:prstGeom prst="rect">
            <a:avLst/>
          </a:prstGeom>
          <a:solidFill>
            <a:schemeClr val="accent1"/>
          </a:solidFill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b="0" i="0" kern="1200">
                <a:solidFill>
                  <a:schemeClr val="bg1">
                    <a:lumMod val="8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67" b="1" dirty="0">
                <a:solidFill>
                  <a:schemeClr val="tx1"/>
                </a:solidFill>
              </a:rPr>
              <a:t>Free Tier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1M requests and 400,000 GBs of compute.</a:t>
            </a:r>
          </a:p>
          <a:p>
            <a:pPr algn="ctr"/>
            <a:r>
              <a:rPr lang="en-US" sz="1867" dirty="0">
                <a:solidFill>
                  <a:schemeClr val="tx1"/>
                </a:solidFill>
              </a:rPr>
              <a:t>Every month, every customer.</a:t>
            </a:r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4798178" y="1546419"/>
            <a:ext cx="7226864" cy="50726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Compute time in 100ms increments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Low request charge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hourly, daily or monthly minimums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</a:rPr>
              <a:t>No per-device fees</a:t>
            </a:r>
          </a:p>
          <a:p>
            <a:pPr>
              <a:lnSpc>
                <a:spcPct val="12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FFDC19"/>
                </a:solidFill>
              </a:rPr>
              <a:t>Never pay for idle!</a:t>
            </a:r>
          </a:p>
        </p:txBody>
      </p:sp>
      <p:pic>
        <p:nvPicPr>
          <p:cNvPr id="8" name="Picture 7" descr="Deck_Cloud-Se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9" y="1546419"/>
            <a:ext cx="2298396" cy="2298396"/>
          </a:xfrm>
          <a:prstGeom prst="rect">
            <a:avLst/>
          </a:prstGeom>
        </p:spPr>
      </p:pic>
      <p:pic>
        <p:nvPicPr>
          <p:cNvPr id="9" name="Picture 8" descr="Deck_PriceDr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80" y="1813245"/>
            <a:ext cx="2698203" cy="26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Gigabytes </a:t>
            </a:r>
            <a:r>
              <a:rPr lang="en-US" dirty="0"/>
              <a:t>per second (</a:t>
            </a:r>
            <a:r>
              <a:rPr lang="en-US" dirty="0" err="1"/>
              <a:t>GBps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Price = 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smtClean="0"/>
              <a:t>function's RAM size </a:t>
            </a:r>
            <a:r>
              <a:rPr lang="en-US" sz="3600" dirty="0" smtClean="0">
                <a:solidFill>
                  <a:srgbClr val="FF0000"/>
                </a:solidFill>
              </a:rPr>
              <a:t>X </a:t>
            </a:r>
            <a:r>
              <a:rPr lang="en-US" sz="3600" dirty="0" smtClean="0"/>
              <a:t>execution time (sec)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Example: 1GB RAM X </a:t>
            </a:r>
            <a:r>
              <a:rPr lang="en-US" sz="3600" dirty="0"/>
              <a:t>5 min = </a:t>
            </a:r>
            <a:r>
              <a:rPr lang="en-US" sz="3600" dirty="0" smtClean="0"/>
              <a:t>0.005001$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00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solidFill>
            <a:srgbClr val="303030"/>
          </a:solidFill>
        </p:spPr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ROLLINGSCOPES.COM </a:t>
            </a:r>
            <a:r>
              <a:rPr lang="ru-RU" dirty="0" smtClean="0">
                <a:solidFill>
                  <a:srgbClr val="FFDC19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Billing: </a:t>
            </a:r>
            <a:r>
              <a:rPr lang="en-US" sz="4800" dirty="0"/>
              <a:t>$</a:t>
            </a:r>
            <a:r>
              <a:rPr lang="en-US" sz="4800" dirty="0" smtClean="0"/>
              <a:t>11.43/month</a:t>
            </a:r>
          </a:p>
          <a:p>
            <a:pPr marL="0" indent="0">
              <a:buNone/>
            </a:pPr>
            <a:r>
              <a:rPr lang="en-US" sz="4800" dirty="0" smtClean="0"/>
              <a:t>Instance utilization: 4%/month </a:t>
            </a:r>
            <a:r>
              <a:rPr lang="ru-RU" sz="4800" dirty="0" smtClean="0">
                <a:sym typeface="Wingdings" panose="05000000000000000000" pitchFamily="2" charset="2"/>
              </a:rPr>
              <a:t></a:t>
            </a:r>
            <a:r>
              <a:rPr lang="en-US" sz="4800" dirty="0"/>
              <a:t/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153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Fond of performance optimization?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Direct </a:t>
            </a:r>
            <a:r>
              <a:rPr lang="en-US" sz="4000" dirty="0"/>
              <a:t>relationship between cost and </a:t>
            </a:r>
            <a:r>
              <a:rPr lang="en-US" sz="4000" dirty="0" smtClean="0"/>
              <a:t>performance </a:t>
            </a:r>
            <a:r>
              <a:rPr lang="en-US" sz="4000" dirty="0" smtClean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07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DC19"/>
                </a:solidFill>
              </a:rPr>
              <a:t>Serverless</a:t>
            </a:r>
            <a:r>
              <a:rPr lang="en-US" dirty="0" smtClean="0">
                <a:solidFill>
                  <a:srgbClr val="FFDC19"/>
                </a:solidFill>
              </a:rPr>
              <a:t> architecture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Serverless</a:t>
            </a:r>
            <a:r>
              <a:rPr lang="en-US" sz="3600" dirty="0"/>
              <a:t> was first used to describe applications that </a:t>
            </a:r>
            <a:r>
              <a:rPr lang="en-US" sz="3600" dirty="0">
                <a:solidFill>
                  <a:srgbClr val="FFDC19"/>
                </a:solidFill>
              </a:rPr>
              <a:t>significantly or fully depend on 3rd party applications / services</a:t>
            </a:r>
            <a:r>
              <a:rPr lang="en-US" sz="3600" dirty="0"/>
              <a:t> (‘in the cloud’) to manage server-side logic and state. 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/>
              <a:t>http://martinfowler.com/articles/serverless.html</a:t>
            </a:r>
          </a:p>
        </p:txBody>
      </p:sp>
    </p:spTree>
    <p:extLst>
      <p:ext uri="{BB962C8B-B14F-4D97-AF65-F5344CB8AC3E}">
        <p14:creationId xmlns:p14="http://schemas.microsoft.com/office/powerpoint/2010/main" val="11198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scenario (for web)</a:t>
            </a:r>
            <a:endParaRPr lang="en-US" dirty="0"/>
          </a:p>
        </p:txBody>
      </p:sp>
      <p:pic>
        <p:nvPicPr>
          <p:cNvPr id="4" name="Picture 3" descr="backplane-logo-larg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846" y="2451278"/>
            <a:ext cx="1268940" cy="1522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719" y="4066404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AWS Lambda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1187" y="406465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API Gateway</a:t>
            </a:r>
          </a:p>
        </p:txBody>
      </p:sp>
      <p:cxnSp>
        <p:nvCxnSpPr>
          <p:cNvPr id="7" name="Straight Connector 6"/>
          <p:cNvCxnSpPr>
            <a:endCxn id="4" idx="1"/>
          </p:cNvCxnSpPr>
          <p:nvPr/>
        </p:nvCxnSpPr>
        <p:spPr>
          <a:xfrm flipV="1">
            <a:off x="2253893" y="3212643"/>
            <a:ext cx="1746953" cy="3773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3"/>
          </p:cNvCxnSpPr>
          <p:nvPr/>
        </p:nvCxnSpPr>
        <p:spPr>
          <a:xfrm>
            <a:off x="5269786" y="3212643"/>
            <a:ext cx="1666525" cy="10527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ynamoD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18" y="2551626"/>
            <a:ext cx="1348249" cy="134824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9" idx="1"/>
          </p:cNvCxnSpPr>
          <p:nvPr/>
        </p:nvCxnSpPr>
        <p:spPr>
          <a:xfrm>
            <a:off x="8588211" y="3223170"/>
            <a:ext cx="1444807" cy="2581"/>
          </a:xfrm>
          <a:prstGeom prst="line">
            <a:avLst/>
          </a:prstGeom>
          <a:ln w="12700" cmpd="sng">
            <a:solidFill>
              <a:srgbClr val="474746"/>
            </a:solidFill>
            <a:prstDash val="solid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7613" y="4020411"/>
            <a:ext cx="1115608" cy="451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/>
                <a:cs typeface="Arial"/>
              </a:rPr>
              <a:t>Amazon </a:t>
            </a:r>
            <a:r>
              <a:rPr lang="en-US" sz="1467" dirty="0" err="1">
                <a:solidFill>
                  <a:schemeClr val="bg1"/>
                </a:solidFill>
                <a:latin typeface="Arial"/>
                <a:cs typeface="Arial"/>
              </a:rPr>
              <a:t>DynamoDB</a:t>
            </a:r>
            <a:endParaRPr lang="en-US" sz="1467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3769" y="2120457"/>
            <a:ext cx="8023795" cy="2532185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r="25578"/>
          <a:stretch/>
        </p:blipFill>
        <p:spPr>
          <a:xfrm>
            <a:off x="6910549" y="2390882"/>
            <a:ext cx="1648524" cy="1635591"/>
          </a:xfrm>
          <a:prstGeom prst="rect">
            <a:avLst/>
          </a:prstGeom>
        </p:spPr>
      </p:pic>
      <p:pic>
        <p:nvPicPr>
          <p:cNvPr id="14" name="Picture 13" descr="Deck_Tablet-Light-App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7" y="1958399"/>
            <a:ext cx="2567371" cy="25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Compute in the Cloud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7454030" cy="42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575" y="-905051"/>
            <a:ext cx="14189149" cy="8203103"/>
          </a:xfrm>
        </p:spPr>
      </p:pic>
    </p:spTree>
    <p:extLst>
      <p:ext uri="{BB962C8B-B14F-4D97-AF65-F5344CB8AC3E}">
        <p14:creationId xmlns:p14="http://schemas.microsoft.com/office/powerpoint/2010/main" val="10136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Events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5026" y="27754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create-user.js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92665" y="2227590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funct1.js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92665" y="3384755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func2.js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92665" y="4408491"/>
            <a:ext cx="3515996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func3.js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001022" y="3031656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31631" y="2483860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96010" y="4658769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896010" y="3591587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60389" y="1828800"/>
            <a:ext cx="34788" cy="36576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3374571" y="5254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DC19"/>
                </a:solidFill>
              </a:rPr>
              <a:t>Topic name</a:t>
            </a:r>
            <a:endParaRPr lang="en-US" dirty="0">
              <a:solidFill>
                <a:srgbClr val="FFDC19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-375174" y="3037065"/>
            <a:ext cx="861034" cy="10818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76" y="218004"/>
            <a:ext cx="10023762" cy="63650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53138" y="1249743"/>
            <a:ext cx="18197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solidFill>
                  <a:srgbClr val="FFDC19"/>
                </a:solidFill>
                <a:latin typeface="Montserrat" panose="00000500000000000000" pitchFamily="50" charset="0"/>
              </a:rPr>
              <a:t>???</a:t>
            </a:r>
            <a:endParaRPr lang="en-US" sz="9600" dirty="0">
              <a:solidFill>
                <a:srgbClr val="FFDC19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086" y="880411"/>
            <a:ext cx="2136034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Angular.js developer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3002" y="4776909"/>
            <a:ext cx="1151469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DevOps ?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Java dev? 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Reference Architectures with AWS Lambda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hlinkClick r:id="rId2"/>
              </a:rPr>
              <a:t>Web </a:t>
            </a:r>
            <a:r>
              <a:rPr lang="en-US" b="1" dirty="0">
                <a:hlinkClick r:id="rId2"/>
              </a:rPr>
              <a:t>Applications </a:t>
            </a:r>
            <a:r>
              <a:rPr lang="en-US" b="1" dirty="0" err="1">
                <a:hlinkClick r:id="rId2"/>
              </a:rPr>
              <a:t>Serverless</a:t>
            </a:r>
            <a:r>
              <a:rPr lang="en-US" b="1" dirty="0">
                <a:hlinkClick r:id="rId2"/>
              </a:rPr>
              <a:t> Reference </a:t>
            </a:r>
            <a:r>
              <a:rPr lang="en-US" b="1" dirty="0" smtClean="0">
                <a:hlinkClick r:id="rId2"/>
              </a:rPr>
              <a:t>Architecture</a:t>
            </a:r>
            <a:endParaRPr lang="en-US" b="1" dirty="0" smtClean="0"/>
          </a:p>
          <a:p>
            <a:r>
              <a:rPr lang="en-US" b="1" dirty="0">
                <a:hlinkClick r:id="rId3"/>
              </a:rPr>
              <a:t>Mobile Backend </a:t>
            </a:r>
            <a:r>
              <a:rPr lang="en-US" b="1" dirty="0" err="1">
                <a:hlinkClick r:id="rId3"/>
              </a:rPr>
              <a:t>Serverless</a:t>
            </a:r>
            <a:r>
              <a:rPr lang="en-US" b="1" dirty="0">
                <a:hlinkClick r:id="rId3"/>
              </a:rPr>
              <a:t> Reference Architecture</a:t>
            </a:r>
            <a:endParaRPr lang="en-US" b="1" dirty="0"/>
          </a:p>
          <a:p>
            <a:r>
              <a:rPr lang="en-US" b="1" u="sng" dirty="0">
                <a:hlinkClick r:id="rId4"/>
              </a:rPr>
              <a:t>Real-time File Processing </a:t>
            </a:r>
            <a:r>
              <a:rPr lang="en-US" b="1" u="sng" dirty="0" err="1">
                <a:hlinkClick r:id="rId4"/>
              </a:rPr>
              <a:t>Serverless</a:t>
            </a:r>
            <a:r>
              <a:rPr lang="en-US" b="1" u="sng" dirty="0">
                <a:hlinkClick r:id="rId4"/>
              </a:rPr>
              <a:t> Reference </a:t>
            </a:r>
            <a:r>
              <a:rPr lang="en-US" b="1" u="sng" dirty="0" smtClean="0">
                <a:hlinkClick r:id="rId4"/>
              </a:rPr>
              <a:t>Architecture</a:t>
            </a:r>
            <a:endParaRPr lang="en-US" b="1" dirty="0" smtClean="0"/>
          </a:p>
          <a:p>
            <a:r>
              <a:rPr lang="en-US" b="1" u="sng" dirty="0" err="1">
                <a:hlinkClick r:id="rId5"/>
              </a:rPr>
              <a:t>IoT</a:t>
            </a:r>
            <a:r>
              <a:rPr lang="en-US" b="1" u="sng" dirty="0">
                <a:hlinkClick r:id="rId5"/>
              </a:rPr>
              <a:t> Backend </a:t>
            </a:r>
            <a:r>
              <a:rPr lang="en-US" b="1" u="sng" dirty="0" err="1">
                <a:hlinkClick r:id="rId5"/>
              </a:rPr>
              <a:t>Serverless</a:t>
            </a:r>
            <a:r>
              <a:rPr lang="en-US" b="1" u="sng" dirty="0">
                <a:hlinkClick r:id="rId5"/>
              </a:rPr>
              <a:t> Reference </a:t>
            </a:r>
            <a:r>
              <a:rPr lang="en-US" b="1" u="sng" dirty="0" smtClean="0">
                <a:hlinkClick r:id="rId5"/>
              </a:rPr>
              <a:t>Architecture</a:t>
            </a:r>
            <a:endParaRPr lang="en-US" b="1" u="sng" dirty="0" smtClean="0"/>
          </a:p>
          <a:p>
            <a:r>
              <a:rPr lang="en-US" b="1" u="sng" dirty="0">
                <a:hlinkClick r:id="rId6"/>
              </a:rPr>
              <a:t>Real-time Stream Processing </a:t>
            </a:r>
            <a:r>
              <a:rPr lang="en-US" b="1" u="sng" dirty="0" err="1">
                <a:hlinkClick r:id="rId6"/>
              </a:rPr>
              <a:t>Serverless</a:t>
            </a:r>
            <a:r>
              <a:rPr lang="en-US" b="1" u="sng" dirty="0">
                <a:hlinkClick r:id="rId6"/>
              </a:rPr>
              <a:t> Reference </a:t>
            </a:r>
            <a:r>
              <a:rPr lang="en-US" b="1" u="sng" dirty="0" smtClean="0">
                <a:hlinkClick r:id="rId6"/>
              </a:rPr>
              <a:t>Architecture</a:t>
            </a:r>
            <a:endParaRPr lang="en-US" b="1" u="sn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0108" y="6311900"/>
            <a:ext cx="11623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http://www.allthingsdistributed.com/2016/06/aws-lambda-serverless-reference-architectures.html</a:t>
            </a:r>
          </a:p>
        </p:txBody>
      </p:sp>
    </p:spTree>
    <p:extLst>
      <p:ext uri="{BB962C8B-B14F-4D97-AF65-F5344CB8AC3E}">
        <p14:creationId xmlns:p14="http://schemas.microsoft.com/office/powerpoint/2010/main" val="1926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22" y="0"/>
            <a:ext cx="9784495" cy="6852442"/>
          </a:xfrm>
        </p:spPr>
      </p:pic>
      <p:sp>
        <p:nvSpPr>
          <p:cNvPr id="5" name="Rectangle 4"/>
          <p:cNvSpPr/>
          <p:nvPr/>
        </p:nvSpPr>
        <p:spPr>
          <a:xfrm>
            <a:off x="838200" y="6020785"/>
            <a:ext cx="788690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https://github.com/awslabs/lambda-refarch-webapp</a:t>
            </a:r>
          </a:p>
        </p:txBody>
      </p:sp>
    </p:spTree>
    <p:extLst>
      <p:ext uri="{BB962C8B-B14F-4D97-AF65-F5344CB8AC3E}">
        <p14:creationId xmlns:p14="http://schemas.microsoft.com/office/powerpoint/2010/main" val="426542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98" y="720448"/>
            <a:ext cx="7620000" cy="1325563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DC19"/>
                </a:solidFill>
              </a:rPr>
              <a:t/>
            </a:r>
            <a:br>
              <a:rPr lang="en-US" sz="6000" dirty="0" smtClean="0">
                <a:solidFill>
                  <a:srgbClr val="FFDC19"/>
                </a:solidFill>
              </a:rPr>
            </a:br>
            <a:r>
              <a:rPr lang="en-US" sz="6000" dirty="0" smtClean="0">
                <a:solidFill>
                  <a:srgbClr val="FFDC19"/>
                </a:solidFill>
              </a:rPr>
              <a:t>Drawbacks</a:t>
            </a:r>
            <a:endParaRPr lang="en-US" sz="6000" dirty="0">
              <a:solidFill>
                <a:srgbClr val="FFDC19"/>
              </a:solidFill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8" y="2379643"/>
            <a:ext cx="5327822" cy="3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01294"/>
            <a:ext cx="10515600" cy="1325563"/>
          </a:xfrm>
        </p:spPr>
        <p:txBody>
          <a:bodyPr/>
          <a:lstStyle/>
          <a:p>
            <a:r>
              <a:rPr lang="en-US" b="1" dirty="0"/>
              <a:t>Massive </a:t>
            </a:r>
            <a:r>
              <a:rPr lang="en-US" b="1" dirty="0" smtClean="0"/>
              <a:t>Vendor Lock-In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94" y="220482"/>
            <a:ext cx="6475626" cy="6637518"/>
          </a:xfrm>
        </p:spPr>
      </p:pic>
    </p:spTree>
    <p:extLst>
      <p:ext uri="{BB962C8B-B14F-4D97-AF65-F5344CB8AC3E}">
        <p14:creationId xmlns:p14="http://schemas.microsoft.com/office/powerpoint/2010/main" val="4011589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DC19"/>
                </a:solidFill>
              </a:rPr>
              <a:t>How to debug?</a:t>
            </a:r>
            <a:endParaRPr lang="en-US" dirty="0">
              <a:solidFill>
                <a:srgbClr val="FFDC1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“It </a:t>
            </a:r>
            <a:r>
              <a:rPr lang="en-US" dirty="0"/>
              <a:t>is also INCREDIBLY irritating and challenging to debug in a practically infinite number of insanity-inducing </a:t>
            </a:r>
            <a:r>
              <a:rPr lang="en-US" dirty="0" smtClean="0"/>
              <a:t>ways”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</a:t>
            </a:r>
            <a:r>
              <a:rPr lang="en-US" dirty="0" err="1"/>
              <a:t>ssh</a:t>
            </a:r>
            <a:r>
              <a:rPr lang="en-US" dirty="0"/>
              <a:t> into your Lambda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cannot inspect your program as it’s running. Forget debugging techniques that we’ve accumulated over the years, they don’t apply in this post-Kansas </a:t>
            </a:r>
            <a:r>
              <a:rPr lang="en-US" dirty="0" err="1"/>
              <a:t>serverless</a:t>
            </a:r>
            <a:r>
              <a:rPr lang="en-US" dirty="0"/>
              <a:t> world. Forget </a:t>
            </a:r>
            <a:r>
              <a:rPr lang="en-US" dirty="0" err="1"/>
              <a:t>dtrace</a:t>
            </a:r>
            <a:r>
              <a:rPr lang="en-US" dirty="0"/>
              <a:t>, forget perf, forget </a:t>
            </a:r>
            <a:r>
              <a:rPr lang="en-US" dirty="0" err="1">
                <a:hlinkClick r:id="rId2"/>
              </a:rPr>
              <a:t>flamegraphs</a:t>
            </a:r>
            <a:r>
              <a:rPr lang="en-US" dirty="0"/>
              <a:t>. Your debugging arsenal is limited to good old </a:t>
            </a:r>
            <a:r>
              <a:rPr lang="en-US" dirty="0" err="1"/>
              <a:t>printf</a:t>
            </a:r>
            <a:r>
              <a:rPr lang="en-US" dirty="0"/>
              <a:t> debugging. No, scratch that, I should’ve said “good old </a:t>
            </a:r>
            <a:r>
              <a:rPr lang="en-US" dirty="0" err="1"/>
              <a:t>CloudWatch</a:t>
            </a:r>
            <a:r>
              <a:rPr lang="en-US" dirty="0"/>
              <a:t>” debugging, which is a few notches below </a:t>
            </a:r>
            <a:r>
              <a:rPr lang="en-US" dirty="0" err="1"/>
              <a:t>printf</a:t>
            </a:r>
            <a:r>
              <a:rPr lang="en-US" dirty="0"/>
              <a:t>-debugging, because it lags. Hooray</a:t>
            </a:r>
            <a:r>
              <a:rPr lang="en-US" dirty="0" smtClean="0"/>
              <a:t>!”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9106" cy="617256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9677" y="5782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ontserrat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https://blog.risingstack.com/node-js-developer-survey-results-2016/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26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=== </a:t>
            </a:r>
            <a:r>
              <a:rPr lang="en-US" dirty="0" smtClean="0"/>
              <a:t>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 in-proc caching or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local </a:t>
            </a:r>
            <a:r>
              <a:rPr lang="en-US" dirty="0" err="1" smtClean="0"/>
              <a:t>env</a:t>
            </a:r>
            <a:endParaRPr lang="en-US" dirty="0" smtClean="0"/>
          </a:p>
          <a:p>
            <a:r>
              <a:rPr lang="en-US" dirty="0" smtClean="0"/>
              <a:t>One account for QA, UAT, PROD  </a:t>
            </a:r>
          </a:p>
          <a:p>
            <a:r>
              <a:rPr lang="en-US" dirty="0" smtClean="0"/>
              <a:t>Integration testing difficulties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Self DDOS</a:t>
            </a:r>
            <a:r>
              <a:rPr lang="en-US" dirty="0"/>
              <a:t>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78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52803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DC19"/>
                </a:solidFill>
              </a:rPr>
              <a:t>Thank you!</a:t>
            </a:r>
            <a:endParaRPr lang="en-US" sz="6000" dirty="0">
              <a:solidFill>
                <a:srgbClr val="FFD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4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28071</TotalTime>
  <Words>1271</Words>
  <Application>Microsoft Office PowerPoint</Application>
  <PresentationFormat>Widescreen</PresentationFormat>
  <Paragraphs>448</Paragraphs>
  <Slides>102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新細明體</vt:lpstr>
      <vt:lpstr>Arial</vt:lpstr>
      <vt:lpstr>Calibri</vt:lpstr>
      <vt:lpstr>Calibri Light</vt:lpstr>
      <vt:lpstr>Montserrat</vt:lpstr>
      <vt:lpstr>Wingdings</vt:lpstr>
      <vt:lpstr>Office Theme</vt:lpstr>
      <vt:lpstr>Serverless architecture: Functions as a Service</vt:lpstr>
      <vt:lpstr>PowerPoint Presentation</vt:lpstr>
      <vt:lpstr>Serverless is coming!</vt:lpstr>
      <vt:lpstr> Serverless “hype”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</vt:lpstr>
      <vt:lpstr>Fashionable Naming</vt:lpstr>
      <vt:lpstr>Chapter II:  From the Iron Age  to the Cloud Age</vt:lpstr>
      <vt:lpstr>Self-hosting  (aka On-premise) </vt:lpstr>
      <vt:lpstr>You buy and install hardware</vt:lpstr>
      <vt:lpstr>PowerPoint Presentation</vt:lpstr>
      <vt:lpstr>PowerPoint Presentation</vt:lpstr>
      <vt:lpstr>PowerPoint Presentation</vt:lpstr>
      <vt:lpstr>In Amazon we trust</vt:lpstr>
      <vt:lpstr>Survey</vt:lpstr>
      <vt:lpstr>PowerPoint Presentation</vt:lpstr>
      <vt:lpstr>PowerPoint Presentation</vt:lpstr>
      <vt:lpstr>Results: 80-90% AWS/Hubrid/ Private cloud</vt:lpstr>
      <vt:lpstr>Private cloud</vt:lpstr>
      <vt:lpstr>PayPal OpenStack Private Cloud</vt:lpstr>
      <vt:lpstr>Hybrid cloud</vt:lpstr>
      <vt:lpstr>Chapter III:  Cloud computing services</vt:lpstr>
      <vt:lpstr>Infrastructure as a service (IaaS) </vt:lpstr>
      <vt:lpstr>PowerPoint Presentation</vt:lpstr>
      <vt:lpstr>PowerPoint Presentation</vt:lpstr>
      <vt:lpstr>PowerPoint Presentation</vt:lpstr>
      <vt:lpstr>IAAS benefits</vt:lpstr>
      <vt:lpstr>PowerPoint Presentation</vt:lpstr>
      <vt:lpstr>AWS Spot Market</vt:lpstr>
      <vt:lpstr>AWS Spot Market</vt:lpstr>
      <vt:lpstr>Platform as a service</vt:lpstr>
      <vt:lpstr>PowerPoint Presentation</vt:lpstr>
      <vt:lpstr>Heroku: “Build apps…</vt:lpstr>
      <vt:lpstr>Heroku: “… not infrastructure” </vt:lpstr>
      <vt:lpstr>Platform as a service</vt:lpstr>
      <vt:lpstr>Chapter III:  Scalability and cost basics </vt:lpstr>
      <vt:lpstr>Classic Client-Server Architecture</vt:lpstr>
      <vt:lpstr>What about scaling? </vt:lpstr>
      <vt:lpstr>Vertical scaling</vt:lpstr>
      <vt:lpstr>Vertical scaling</vt:lpstr>
      <vt:lpstr>That’s enough for 90 percent of projects</vt:lpstr>
      <vt:lpstr>Horizontal scaling</vt:lpstr>
      <vt:lpstr>Traffic story</vt:lpstr>
      <vt:lpstr>PowerPoint Presentation</vt:lpstr>
      <vt:lpstr>Black Friday</vt:lpstr>
      <vt:lpstr>PowerPoint Presentation</vt:lpstr>
      <vt:lpstr>PowerPoint Presentation</vt:lpstr>
      <vt:lpstr>Serverless architecture</vt:lpstr>
      <vt:lpstr>PowerPoint Presentation</vt:lpstr>
      <vt:lpstr>Function as a Service</vt:lpstr>
      <vt:lpstr>Function as a Service</vt:lpstr>
      <vt:lpstr>Amazon API Gateway</vt:lpstr>
      <vt:lpstr>Function as a Service</vt:lpstr>
      <vt:lpstr>Function as a Service</vt:lpstr>
      <vt:lpstr>Function as a Service</vt:lpstr>
      <vt:lpstr>30s later…</vt:lpstr>
      <vt:lpstr>60s later…</vt:lpstr>
      <vt:lpstr>Nanoservices</vt:lpstr>
      <vt:lpstr>Granular Deploy, Update, Scale, Reliability, etc.</vt:lpstr>
      <vt:lpstr>Use case #1</vt:lpstr>
      <vt:lpstr>PowerPoint Presentation</vt:lpstr>
      <vt:lpstr>Use case #2  Story: We Made the Whole Company “Serverless”</vt:lpstr>
      <vt:lpstr>PowerPoint Presentation</vt:lpstr>
      <vt:lpstr>PowerPoint Presentation</vt:lpstr>
      <vt:lpstr>Function as a Service</vt:lpstr>
      <vt:lpstr>Service Providers</vt:lpstr>
      <vt:lpstr>AWS Lambda</vt:lpstr>
      <vt:lpstr>Supports   JavaScript,   Java   Python</vt:lpstr>
      <vt:lpstr>Lambda container</vt:lpstr>
      <vt:lpstr>Start-up latency</vt:lpstr>
      <vt:lpstr>What is Lambda container?</vt:lpstr>
      <vt:lpstr>Maximum execution duration per request: 5 min </vt:lpstr>
      <vt:lpstr>AWS Lambda Deployment Limits</vt:lpstr>
      <vt:lpstr>Default concurrent executions limits Per Region Per Account</vt:lpstr>
      <vt:lpstr>NoOps? </vt:lpstr>
      <vt:lpstr>Phoenix Environments</vt:lpstr>
      <vt:lpstr>Fine-Grained Pricing</vt:lpstr>
      <vt:lpstr>Gigabytes per second (GBps)</vt:lpstr>
      <vt:lpstr>ROLLINGSCOPES.COM </vt:lpstr>
      <vt:lpstr>Fond of performance optimization?</vt:lpstr>
      <vt:lpstr>Serverless architecture</vt:lpstr>
      <vt:lpstr>Usual scenario (for web)</vt:lpstr>
      <vt:lpstr>Event-driven Compute in the Cloud </vt:lpstr>
      <vt:lpstr>PowerPoint Presentation</vt:lpstr>
      <vt:lpstr>SNS Events</vt:lpstr>
      <vt:lpstr>Serverless Reference Architectures with AWS Lambda</vt:lpstr>
      <vt:lpstr>PowerPoint Presentation</vt:lpstr>
      <vt:lpstr> Drawbacks</vt:lpstr>
      <vt:lpstr>Massive Vendor Lock-In</vt:lpstr>
      <vt:lpstr>PowerPoint Presentation</vt:lpstr>
      <vt:lpstr>How to debug?</vt:lpstr>
      <vt:lpstr>PowerPoint Presentation</vt:lpstr>
      <vt:lpstr>Serverless === Stateless</vt:lpstr>
      <vt:lpstr>Limited Environments</vt:lpstr>
      <vt:lpstr>Thank you!</vt:lpstr>
      <vt:lpstr>Useful links</vt:lpstr>
      <vt:lpstr>Useful links </vt:lpstr>
      <vt:lpstr>Useful links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Dzmitry Varabei</dc:creator>
  <cp:lastModifiedBy>Dzmitry Varabei</cp:lastModifiedBy>
  <cp:revision>503</cp:revision>
  <dcterms:created xsi:type="dcterms:W3CDTF">2016-08-31T14:50:47Z</dcterms:created>
  <dcterms:modified xsi:type="dcterms:W3CDTF">2017-06-10T12:55:11Z</dcterms:modified>
</cp:coreProperties>
</file>